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48"/>
  </p:notesMasterIdLst>
  <p:sldIdLst>
    <p:sldId id="309" r:id="rId2"/>
    <p:sldId id="258" r:id="rId3"/>
    <p:sldId id="383" r:id="rId4"/>
    <p:sldId id="384" r:id="rId5"/>
    <p:sldId id="329" r:id="rId6"/>
    <p:sldId id="340" r:id="rId7"/>
    <p:sldId id="333" r:id="rId8"/>
    <p:sldId id="331" r:id="rId9"/>
    <p:sldId id="330" r:id="rId10"/>
    <p:sldId id="332" r:id="rId11"/>
    <p:sldId id="381" r:id="rId12"/>
    <p:sldId id="382" r:id="rId13"/>
    <p:sldId id="344" r:id="rId14"/>
    <p:sldId id="289" r:id="rId15"/>
    <p:sldId id="350" r:id="rId16"/>
    <p:sldId id="265" r:id="rId17"/>
    <p:sldId id="269" r:id="rId18"/>
    <p:sldId id="272" r:id="rId19"/>
    <p:sldId id="273" r:id="rId20"/>
    <p:sldId id="274" r:id="rId21"/>
    <p:sldId id="277" r:id="rId22"/>
    <p:sldId id="354" r:id="rId23"/>
    <p:sldId id="276" r:id="rId24"/>
    <p:sldId id="379" r:id="rId25"/>
    <p:sldId id="356" r:id="rId26"/>
    <p:sldId id="357" r:id="rId27"/>
    <p:sldId id="380" r:id="rId28"/>
    <p:sldId id="360" r:id="rId29"/>
    <p:sldId id="283" r:id="rId30"/>
    <p:sldId id="363" r:id="rId31"/>
    <p:sldId id="369" r:id="rId32"/>
    <p:sldId id="362" r:id="rId33"/>
    <p:sldId id="364" r:id="rId34"/>
    <p:sldId id="377" r:id="rId35"/>
    <p:sldId id="361" r:id="rId36"/>
    <p:sldId id="368" r:id="rId37"/>
    <p:sldId id="373" r:id="rId38"/>
    <p:sldId id="374" r:id="rId39"/>
    <p:sldId id="365" r:id="rId40"/>
    <p:sldId id="378" r:id="rId41"/>
    <p:sldId id="367" r:id="rId42"/>
    <p:sldId id="372" r:id="rId43"/>
    <p:sldId id="371" r:id="rId44"/>
    <p:sldId id="366" r:id="rId45"/>
    <p:sldId id="370" r:id="rId46"/>
    <p:sldId id="316" r:id="rId4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D9E4975-0D83-094D-9DE8-D1CB3203ACC6}">
          <p14:sldIdLst>
            <p14:sldId id="309"/>
            <p14:sldId id="258"/>
            <p14:sldId id="383"/>
            <p14:sldId id="384"/>
          </p14:sldIdLst>
        </p14:section>
        <p14:section name="Wiederholung" id="{9FB2B6A1-E052-A846-816F-0D220D968442}">
          <p14:sldIdLst>
            <p14:sldId id="329"/>
            <p14:sldId id="340"/>
            <p14:sldId id="333"/>
            <p14:sldId id="331"/>
            <p14:sldId id="330"/>
            <p14:sldId id="332"/>
            <p14:sldId id="381"/>
            <p14:sldId id="382"/>
            <p14:sldId id="344"/>
            <p14:sldId id="289"/>
            <p14:sldId id="350"/>
            <p14:sldId id="265"/>
            <p14:sldId id="269"/>
            <p14:sldId id="272"/>
            <p14:sldId id="273"/>
            <p14:sldId id="274"/>
            <p14:sldId id="277"/>
            <p14:sldId id="354"/>
            <p14:sldId id="276"/>
          </p14:sldIdLst>
        </p14:section>
        <p14:section name="GUI QT" id="{AB1565C6-EC31-F345-AB0E-32AC112B580A}">
          <p14:sldIdLst>
            <p14:sldId id="379"/>
            <p14:sldId id="356"/>
            <p14:sldId id="357"/>
            <p14:sldId id="380"/>
            <p14:sldId id="360"/>
            <p14:sldId id="283"/>
            <p14:sldId id="363"/>
            <p14:sldId id="369"/>
            <p14:sldId id="362"/>
            <p14:sldId id="364"/>
          </p14:sldIdLst>
        </p14:section>
        <p14:section name="Qt Creator" id="{E8FC93C1-3801-4A47-A910-68AEF868923C}">
          <p14:sldIdLst>
            <p14:sldId id="377"/>
            <p14:sldId id="361"/>
            <p14:sldId id="368"/>
          </p14:sldIdLst>
        </p14:section>
        <p14:section name="UI" id="{5A60248F-7B34-CE46-86ED-81426966A266}">
          <p14:sldIdLst>
            <p14:sldId id="373"/>
            <p14:sldId id="374"/>
            <p14:sldId id="365"/>
          </p14:sldIdLst>
        </p14:section>
        <p14:section name="QML" id="{2AECB0C1-40EC-9943-B899-7F42C0D808FB}">
          <p14:sldIdLst>
            <p14:sldId id="378"/>
            <p14:sldId id="367"/>
            <p14:sldId id="372"/>
            <p14:sldId id="371"/>
            <p14:sldId id="366"/>
            <p14:sldId id="370"/>
          </p14:sldIdLst>
        </p14:section>
        <p14:section name="End" id="{20EA5A55-D6B6-124A-AC93-95587127D5A4}">
          <p14:sldIdLst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27"/>
    <p:restoredTop sz="97103"/>
  </p:normalViewPr>
  <p:slideViewPr>
    <p:cSldViewPr snapToGrid="0" snapToObjects="1">
      <p:cViewPr varScale="1">
        <p:scale>
          <a:sx n="138" d="100"/>
          <a:sy n="138" d="100"/>
        </p:scale>
        <p:origin x="32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55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8168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fbd56a0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9fbd56a0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fbd56a0e_0_48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39fbd56a0e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9fbd56a0e_0_33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39fbd56a0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9fbd56a0e_0_53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39fbd56a0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9fbd56a0e_0_59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39fbd56a0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9fbd56a0e_0_65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39fbd56a0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9fbd56a0e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9fbd56a0e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9fbd56a0e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9fbd56a0e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95871e1a7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95871e1a7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95871e1a7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95871e1a7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9f742703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9f742703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945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95871e1a7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95871e1a7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95871e1a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95871e1a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95871e1a7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95871e1a7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95871e1a7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95871e1a7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fbd56a0e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fbd56a0e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714316a4b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714316a4b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081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714316a4b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714316a4b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091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714316a4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714316a4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730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714316a4b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714316a4b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989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fbd56a0e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fbd56a0e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1107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9fbd56a0e_0_122:notes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9fbd56a0e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msg)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3429000"/>
            <a:ext cx="9144000" cy="3428700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txBody>
          <a:bodyPr spcFirstLastPara="1" wrap="square" lIns="79525" tIns="39750" rIns="79525" bIns="39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164119" y="3767047"/>
            <a:ext cx="7396200" cy="15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164119" y="5380710"/>
            <a:ext cx="73962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81200" marR="0" lvl="5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87600" marR="0" lvl="6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000" marR="0" lvl="8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7161997" y="2545915"/>
            <a:ext cx="1630200" cy="1766400"/>
          </a:xfrm>
          <a:prstGeom prst="ellipse">
            <a:avLst/>
          </a:prstGeom>
          <a:solidFill>
            <a:srgbClr val="841439"/>
          </a:solidFill>
          <a:ln>
            <a:noFill/>
          </a:ln>
        </p:spPr>
        <p:txBody>
          <a:bodyPr spcFirstLastPara="1" wrap="square" lIns="79525" tIns="39750" rIns="79525" bIns="39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7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2"/>
          <p:cNvGrpSpPr/>
          <p:nvPr/>
        </p:nvGrpSpPr>
        <p:grpSpPr>
          <a:xfrm>
            <a:off x="975038" y="533830"/>
            <a:ext cx="5321084" cy="513071"/>
            <a:chOff x="1056265" y="533830"/>
            <a:chExt cx="5764364" cy="513071"/>
          </a:xfrm>
        </p:grpSpPr>
        <p:grpSp>
          <p:nvGrpSpPr>
            <p:cNvPr id="26" name="Google Shape;26;p2"/>
            <p:cNvGrpSpPr/>
            <p:nvPr/>
          </p:nvGrpSpPr>
          <p:grpSpPr>
            <a:xfrm>
              <a:off x="1056265" y="533830"/>
              <a:ext cx="1621193" cy="513071"/>
              <a:chOff x="561" y="2269"/>
              <a:chExt cx="4746" cy="1502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561" y="2271"/>
                <a:ext cx="4500" cy="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61" y="2905"/>
                <a:ext cx="600" cy="600"/>
              </a:xfrm>
              <a:prstGeom prst="ellipse">
                <a:avLst/>
              </a:prstGeom>
              <a:solidFill>
                <a:srgbClr val="841439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200" y="2269"/>
                <a:ext cx="1500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5477" y="120000"/>
                      <a:pt x="15477" y="120000"/>
                      <a:pt x="15477" y="120000"/>
                    </a:cubicBezTo>
                    <a:cubicBezTo>
                      <a:pt x="15477" y="18422"/>
                      <a:pt x="15477" y="18422"/>
                      <a:pt x="15477" y="18422"/>
                    </a:cubicBezTo>
                    <a:cubicBezTo>
                      <a:pt x="15477" y="18422"/>
                      <a:pt x="39696" y="18422"/>
                      <a:pt x="51350" y="18422"/>
                    </a:cubicBezTo>
                    <a:cubicBezTo>
                      <a:pt x="51350" y="120000"/>
                      <a:pt x="51350" y="120000"/>
                      <a:pt x="51350" y="120000"/>
                    </a:cubicBezTo>
                    <a:cubicBezTo>
                      <a:pt x="66828" y="120000"/>
                      <a:pt x="66828" y="120000"/>
                      <a:pt x="66828" y="120000"/>
                    </a:cubicBezTo>
                    <a:cubicBezTo>
                      <a:pt x="66828" y="18422"/>
                      <a:pt x="66828" y="18422"/>
                      <a:pt x="66828" y="18422"/>
                    </a:cubicBezTo>
                    <a:cubicBezTo>
                      <a:pt x="77207" y="18422"/>
                      <a:pt x="85948" y="18422"/>
                      <a:pt x="90682" y="18422"/>
                    </a:cubicBezTo>
                    <a:cubicBezTo>
                      <a:pt x="98694" y="18422"/>
                      <a:pt x="104339" y="25074"/>
                      <a:pt x="104339" y="39658"/>
                    </a:cubicBezTo>
                    <a:cubicBezTo>
                      <a:pt x="104339" y="120000"/>
                      <a:pt x="104339" y="120000"/>
                      <a:pt x="104339" y="120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20000" y="88528"/>
                      <a:pt x="120000" y="61151"/>
                      <a:pt x="120000" y="33773"/>
                    </a:cubicBezTo>
                    <a:cubicBezTo>
                      <a:pt x="120000" y="17398"/>
                      <a:pt x="113990" y="0"/>
                      <a:pt x="9851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877" y="2269"/>
                <a:ext cx="1200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1025" y="0"/>
                    </a:moveTo>
                    <a:cubicBezTo>
                      <a:pt x="7179" y="0"/>
                      <a:pt x="0" y="15863"/>
                      <a:pt x="0" y="33262"/>
                    </a:cubicBezTo>
                    <a:cubicBezTo>
                      <a:pt x="0" y="52196"/>
                      <a:pt x="7948" y="68059"/>
                      <a:pt x="29487" y="68059"/>
                    </a:cubicBezTo>
                    <a:cubicBezTo>
                      <a:pt x="48974" y="68059"/>
                      <a:pt x="67179" y="68059"/>
                      <a:pt x="81794" y="68059"/>
                    </a:cubicBezTo>
                    <a:cubicBezTo>
                      <a:pt x="97692" y="68059"/>
                      <a:pt x="97692" y="80341"/>
                      <a:pt x="97692" y="85714"/>
                    </a:cubicBezTo>
                    <a:cubicBezTo>
                      <a:pt x="97692" y="91087"/>
                      <a:pt x="97692" y="101833"/>
                      <a:pt x="82051" y="101833"/>
                    </a:cubicBezTo>
                    <a:cubicBezTo>
                      <a:pt x="69743" y="101833"/>
                      <a:pt x="2051" y="101833"/>
                      <a:pt x="2051" y="101833"/>
                    </a:cubicBezTo>
                    <a:cubicBezTo>
                      <a:pt x="2051" y="101833"/>
                      <a:pt x="2051" y="114882"/>
                      <a:pt x="2051" y="120000"/>
                    </a:cubicBezTo>
                    <a:cubicBezTo>
                      <a:pt x="91282" y="120000"/>
                      <a:pt x="91282" y="120000"/>
                      <a:pt x="91282" y="120000"/>
                    </a:cubicBezTo>
                    <a:cubicBezTo>
                      <a:pt x="113589" y="120000"/>
                      <a:pt x="120000" y="106950"/>
                      <a:pt x="120000" y="85970"/>
                    </a:cubicBezTo>
                    <a:cubicBezTo>
                      <a:pt x="120000" y="60895"/>
                      <a:pt x="111794" y="49637"/>
                      <a:pt x="92820" y="49637"/>
                    </a:cubicBezTo>
                    <a:cubicBezTo>
                      <a:pt x="70256" y="49637"/>
                      <a:pt x="54615" y="49637"/>
                      <a:pt x="36410" y="49637"/>
                    </a:cubicBezTo>
                    <a:cubicBezTo>
                      <a:pt x="22051" y="49637"/>
                      <a:pt x="22051" y="40170"/>
                      <a:pt x="22051" y="33773"/>
                    </a:cubicBezTo>
                    <a:cubicBezTo>
                      <a:pt x="22051" y="28656"/>
                      <a:pt x="23589" y="18422"/>
                      <a:pt x="38717" y="18422"/>
                    </a:cubicBezTo>
                    <a:cubicBezTo>
                      <a:pt x="54871" y="18422"/>
                      <a:pt x="115897" y="18422"/>
                      <a:pt x="115897" y="18422"/>
                    </a:cubicBezTo>
                    <a:cubicBezTo>
                      <a:pt x="115897" y="11002"/>
                      <a:pt x="115897" y="6908"/>
                      <a:pt x="115897" y="0"/>
                    </a:cubicBezTo>
                    <a:cubicBezTo>
                      <a:pt x="31025" y="0"/>
                      <a:pt x="31025" y="0"/>
                      <a:pt x="31025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4107" y="2269"/>
                <a:ext cx="120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4251" y="0"/>
                    </a:moveTo>
                    <a:cubicBezTo>
                      <a:pt x="24468" y="0"/>
                      <a:pt x="16919" y="2349"/>
                      <a:pt x="11453" y="5676"/>
                    </a:cubicBezTo>
                    <a:cubicBezTo>
                      <a:pt x="5726" y="9200"/>
                      <a:pt x="260" y="13703"/>
                      <a:pt x="0" y="29168"/>
                    </a:cubicBezTo>
                    <a:cubicBezTo>
                      <a:pt x="0" y="45611"/>
                      <a:pt x="0" y="45611"/>
                      <a:pt x="0" y="45611"/>
                    </a:cubicBezTo>
                    <a:cubicBezTo>
                      <a:pt x="0" y="62251"/>
                      <a:pt x="0" y="62251"/>
                      <a:pt x="0" y="62251"/>
                    </a:cubicBezTo>
                    <a:cubicBezTo>
                      <a:pt x="0" y="78694"/>
                      <a:pt x="5986" y="83197"/>
                      <a:pt x="12234" y="87112"/>
                    </a:cubicBezTo>
                    <a:cubicBezTo>
                      <a:pt x="16399" y="89265"/>
                      <a:pt x="23167" y="91810"/>
                      <a:pt x="44251" y="91810"/>
                    </a:cubicBezTo>
                    <a:cubicBezTo>
                      <a:pt x="97874" y="91810"/>
                      <a:pt x="97874" y="91810"/>
                      <a:pt x="97874" y="91810"/>
                    </a:cubicBezTo>
                    <a:cubicBezTo>
                      <a:pt x="97874" y="91810"/>
                      <a:pt x="97874" y="94747"/>
                      <a:pt x="97874" y="95334"/>
                    </a:cubicBezTo>
                    <a:cubicBezTo>
                      <a:pt x="97874" y="102381"/>
                      <a:pt x="96052" y="105318"/>
                      <a:pt x="85379" y="105318"/>
                    </a:cubicBezTo>
                    <a:cubicBezTo>
                      <a:pt x="15878" y="105318"/>
                      <a:pt x="15878" y="105318"/>
                      <a:pt x="15878" y="105318"/>
                    </a:cubicBezTo>
                    <a:cubicBezTo>
                      <a:pt x="15878" y="120000"/>
                      <a:pt x="15878" y="120000"/>
                      <a:pt x="15878" y="120000"/>
                    </a:cubicBezTo>
                    <a:cubicBezTo>
                      <a:pt x="92668" y="120000"/>
                      <a:pt x="92668" y="120000"/>
                      <a:pt x="92668" y="120000"/>
                    </a:cubicBezTo>
                    <a:cubicBezTo>
                      <a:pt x="113232" y="120000"/>
                      <a:pt x="119999" y="113148"/>
                      <a:pt x="119999" y="100032"/>
                    </a:cubicBezTo>
                    <a:cubicBezTo>
                      <a:pt x="119999" y="0"/>
                      <a:pt x="119999" y="0"/>
                      <a:pt x="119999" y="0"/>
                    </a:cubicBezTo>
                    <a:lnTo>
                      <a:pt x="44251" y="0"/>
                    </a:lnTo>
                    <a:close/>
                    <a:moveTo>
                      <a:pt x="97874" y="77911"/>
                    </a:moveTo>
                    <a:cubicBezTo>
                      <a:pt x="51019" y="77911"/>
                      <a:pt x="51019" y="77911"/>
                      <a:pt x="51019" y="77911"/>
                    </a:cubicBezTo>
                    <a:cubicBezTo>
                      <a:pt x="37223" y="77911"/>
                      <a:pt x="23167" y="78694"/>
                      <a:pt x="22906" y="65187"/>
                    </a:cubicBezTo>
                    <a:cubicBezTo>
                      <a:pt x="22906" y="64600"/>
                      <a:pt x="22906" y="59706"/>
                      <a:pt x="22906" y="45220"/>
                    </a:cubicBezTo>
                    <a:cubicBezTo>
                      <a:pt x="22906" y="33083"/>
                      <a:pt x="22646" y="30146"/>
                      <a:pt x="22906" y="28972"/>
                    </a:cubicBezTo>
                    <a:cubicBezTo>
                      <a:pt x="23687" y="17618"/>
                      <a:pt x="29154" y="13703"/>
                      <a:pt x="52060" y="14094"/>
                    </a:cubicBezTo>
                    <a:cubicBezTo>
                      <a:pt x="53362" y="14094"/>
                      <a:pt x="97874" y="14094"/>
                      <a:pt x="97874" y="14094"/>
                    </a:cubicBezTo>
                    <a:lnTo>
                      <a:pt x="97874" y="77911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" name="Google Shape;32;p2"/>
            <p:cNvSpPr txBox="1"/>
            <p:nvPr/>
          </p:nvSpPr>
          <p:spPr>
            <a:xfrm>
              <a:off x="2922429" y="740522"/>
              <a:ext cx="3898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.consulting .solutions .partnership</a:t>
              </a:r>
              <a:endParaRPr sz="1200" i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ubTitle" idx="1"/>
          </p:nvPr>
        </p:nvSpPr>
        <p:spPr>
          <a:xfrm>
            <a:off x="457172" y="1604841"/>
            <a:ext cx="8228700" cy="3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50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5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500" b="0" i="0" u="none" strike="noStrike" cap="none"/>
            </a:lvl5pPr>
            <a:lvl6pPr marL="0" marR="0" lvl="5" indent="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500" b="0" i="0" u="none" strike="noStrike" cap="none"/>
            </a:lvl6pPr>
            <a:lvl7pPr marL="0" marR="0" lvl="6" indent="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500" b="0" i="0" u="none" strike="noStrike" cap="none"/>
            </a:lvl7pPr>
            <a:lvl8pPr marL="0" marR="0" lvl="7" indent="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500" b="0" i="0" u="none" strike="noStrike" cap="none"/>
            </a:lvl8pPr>
            <a:lvl9pPr marL="0" marR="0" lvl="8" indent="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500" b="0" i="0" u="none" strike="noStrike" cap="none"/>
            </a:lvl9pPr>
          </a:lstStyle>
          <a:p>
            <a:endParaRPr/>
          </a:p>
        </p:txBody>
      </p:sp>
      <p:pic>
        <p:nvPicPr>
          <p:cNvPr id="124" name="Google Shape;124;p1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9131" y="78517"/>
            <a:ext cx="845244" cy="845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561BAC-A25E-B043-9BBF-C898FB1ECF7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C6EB45-6AAE-9641-931D-13394B92752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z="1400"/>
            </a:lvl1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pty (msg)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>
            <a:spLocks noGrp="1"/>
          </p:cNvSpPr>
          <p:nvPr>
            <p:ph type="ftr" idx="11"/>
          </p:nvPr>
        </p:nvSpPr>
        <p:spPr>
          <a:xfrm>
            <a:off x="351691" y="6575786"/>
            <a:ext cx="68808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812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876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ldNum" idx="12"/>
          </p:nvPr>
        </p:nvSpPr>
        <p:spPr>
          <a:xfrm>
            <a:off x="8359678" y="6575786"/>
            <a:ext cx="4326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cxnSp>
        <p:nvCxnSpPr>
          <p:cNvPr id="36" name="Google Shape;36;p3"/>
          <p:cNvCxnSpPr/>
          <p:nvPr/>
        </p:nvCxnSpPr>
        <p:spPr>
          <a:xfrm>
            <a:off x="0" y="648873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7" name="Google Shape;37;p3"/>
          <p:cNvGrpSpPr/>
          <p:nvPr/>
        </p:nvGrpSpPr>
        <p:grpSpPr>
          <a:xfrm>
            <a:off x="7723162" y="243568"/>
            <a:ext cx="1094986" cy="375416"/>
            <a:chOff x="561" y="2269"/>
            <a:chExt cx="4746" cy="1502"/>
          </a:xfrm>
        </p:grpSpPr>
        <p:sp>
          <p:nvSpPr>
            <p:cNvPr id="38" name="Google Shape;38;p3"/>
            <p:cNvSpPr/>
            <p:nvPr/>
          </p:nvSpPr>
          <p:spPr>
            <a:xfrm>
              <a:off x="561" y="2271"/>
              <a:ext cx="45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61" y="2905"/>
              <a:ext cx="600" cy="600"/>
            </a:xfrm>
            <a:prstGeom prst="ellipse">
              <a:avLst/>
            </a:prstGeom>
            <a:solidFill>
              <a:srgbClr val="841439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200" y="2269"/>
              <a:ext cx="15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15477" y="120000"/>
                    <a:pt x="15477" y="120000"/>
                    <a:pt x="15477" y="120000"/>
                  </a:cubicBezTo>
                  <a:cubicBezTo>
                    <a:pt x="15477" y="18422"/>
                    <a:pt x="15477" y="18422"/>
                    <a:pt x="15477" y="18422"/>
                  </a:cubicBezTo>
                  <a:cubicBezTo>
                    <a:pt x="15477" y="18422"/>
                    <a:pt x="39696" y="18422"/>
                    <a:pt x="51350" y="18422"/>
                  </a:cubicBezTo>
                  <a:cubicBezTo>
                    <a:pt x="51350" y="120000"/>
                    <a:pt x="51350" y="120000"/>
                    <a:pt x="51350" y="120000"/>
                  </a:cubicBezTo>
                  <a:cubicBezTo>
                    <a:pt x="66828" y="120000"/>
                    <a:pt x="66828" y="120000"/>
                    <a:pt x="66828" y="120000"/>
                  </a:cubicBezTo>
                  <a:cubicBezTo>
                    <a:pt x="66828" y="18422"/>
                    <a:pt x="66828" y="18422"/>
                    <a:pt x="66828" y="18422"/>
                  </a:cubicBezTo>
                  <a:cubicBezTo>
                    <a:pt x="77207" y="18422"/>
                    <a:pt x="85948" y="18422"/>
                    <a:pt x="90682" y="18422"/>
                  </a:cubicBezTo>
                  <a:cubicBezTo>
                    <a:pt x="98694" y="18422"/>
                    <a:pt x="104339" y="25074"/>
                    <a:pt x="104339" y="39658"/>
                  </a:cubicBezTo>
                  <a:cubicBezTo>
                    <a:pt x="104339" y="120000"/>
                    <a:pt x="104339" y="120000"/>
                    <a:pt x="104339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88528"/>
                    <a:pt x="120000" y="61151"/>
                    <a:pt x="120000" y="33773"/>
                  </a:cubicBezTo>
                  <a:cubicBezTo>
                    <a:pt x="120000" y="17398"/>
                    <a:pt x="113990" y="0"/>
                    <a:pt x="985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877" y="2269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1025" y="0"/>
                  </a:moveTo>
                  <a:cubicBezTo>
                    <a:pt x="7179" y="0"/>
                    <a:pt x="0" y="15863"/>
                    <a:pt x="0" y="33262"/>
                  </a:cubicBezTo>
                  <a:cubicBezTo>
                    <a:pt x="0" y="52196"/>
                    <a:pt x="7948" y="68059"/>
                    <a:pt x="29487" y="68059"/>
                  </a:cubicBezTo>
                  <a:cubicBezTo>
                    <a:pt x="48974" y="68059"/>
                    <a:pt x="67179" y="68059"/>
                    <a:pt x="81794" y="68059"/>
                  </a:cubicBezTo>
                  <a:cubicBezTo>
                    <a:pt x="97692" y="68059"/>
                    <a:pt x="97692" y="80341"/>
                    <a:pt x="97692" y="85714"/>
                  </a:cubicBezTo>
                  <a:cubicBezTo>
                    <a:pt x="97692" y="91087"/>
                    <a:pt x="97692" y="101833"/>
                    <a:pt x="82051" y="101833"/>
                  </a:cubicBezTo>
                  <a:cubicBezTo>
                    <a:pt x="69743" y="101833"/>
                    <a:pt x="2051" y="101833"/>
                    <a:pt x="2051" y="101833"/>
                  </a:cubicBezTo>
                  <a:cubicBezTo>
                    <a:pt x="2051" y="101833"/>
                    <a:pt x="2051" y="114882"/>
                    <a:pt x="2051" y="120000"/>
                  </a:cubicBezTo>
                  <a:cubicBezTo>
                    <a:pt x="91282" y="120000"/>
                    <a:pt x="91282" y="120000"/>
                    <a:pt x="91282" y="120000"/>
                  </a:cubicBezTo>
                  <a:cubicBezTo>
                    <a:pt x="113589" y="120000"/>
                    <a:pt x="120000" y="106950"/>
                    <a:pt x="120000" y="85970"/>
                  </a:cubicBezTo>
                  <a:cubicBezTo>
                    <a:pt x="120000" y="60895"/>
                    <a:pt x="111794" y="49637"/>
                    <a:pt x="92820" y="49637"/>
                  </a:cubicBezTo>
                  <a:cubicBezTo>
                    <a:pt x="70256" y="49637"/>
                    <a:pt x="54615" y="49637"/>
                    <a:pt x="36410" y="49637"/>
                  </a:cubicBezTo>
                  <a:cubicBezTo>
                    <a:pt x="22051" y="49637"/>
                    <a:pt x="22051" y="40170"/>
                    <a:pt x="22051" y="33773"/>
                  </a:cubicBezTo>
                  <a:cubicBezTo>
                    <a:pt x="22051" y="28656"/>
                    <a:pt x="23589" y="18422"/>
                    <a:pt x="38717" y="18422"/>
                  </a:cubicBezTo>
                  <a:cubicBezTo>
                    <a:pt x="54871" y="18422"/>
                    <a:pt x="115897" y="18422"/>
                    <a:pt x="115897" y="18422"/>
                  </a:cubicBezTo>
                  <a:cubicBezTo>
                    <a:pt x="115897" y="11002"/>
                    <a:pt x="115897" y="6908"/>
                    <a:pt x="115897" y="0"/>
                  </a:cubicBezTo>
                  <a:cubicBezTo>
                    <a:pt x="31025" y="0"/>
                    <a:pt x="31025" y="0"/>
                    <a:pt x="31025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107" y="2269"/>
              <a:ext cx="1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251" y="0"/>
                  </a:moveTo>
                  <a:cubicBezTo>
                    <a:pt x="24468" y="0"/>
                    <a:pt x="16919" y="2349"/>
                    <a:pt x="11453" y="5676"/>
                  </a:cubicBezTo>
                  <a:cubicBezTo>
                    <a:pt x="5726" y="9200"/>
                    <a:pt x="260" y="13703"/>
                    <a:pt x="0" y="29168"/>
                  </a:cubicBezTo>
                  <a:cubicBezTo>
                    <a:pt x="0" y="45611"/>
                    <a:pt x="0" y="45611"/>
                    <a:pt x="0" y="45611"/>
                  </a:cubicBezTo>
                  <a:cubicBezTo>
                    <a:pt x="0" y="62251"/>
                    <a:pt x="0" y="62251"/>
                    <a:pt x="0" y="62251"/>
                  </a:cubicBezTo>
                  <a:cubicBezTo>
                    <a:pt x="0" y="78694"/>
                    <a:pt x="5986" y="83197"/>
                    <a:pt x="12234" y="87112"/>
                  </a:cubicBezTo>
                  <a:cubicBezTo>
                    <a:pt x="16399" y="89265"/>
                    <a:pt x="23167" y="91810"/>
                    <a:pt x="44251" y="91810"/>
                  </a:cubicBezTo>
                  <a:cubicBezTo>
                    <a:pt x="97874" y="91810"/>
                    <a:pt x="97874" y="91810"/>
                    <a:pt x="97874" y="91810"/>
                  </a:cubicBezTo>
                  <a:cubicBezTo>
                    <a:pt x="97874" y="91810"/>
                    <a:pt x="97874" y="94747"/>
                    <a:pt x="97874" y="95334"/>
                  </a:cubicBezTo>
                  <a:cubicBezTo>
                    <a:pt x="97874" y="102381"/>
                    <a:pt x="96052" y="105318"/>
                    <a:pt x="85379" y="105318"/>
                  </a:cubicBezTo>
                  <a:cubicBezTo>
                    <a:pt x="15878" y="105318"/>
                    <a:pt x="15878" y="105318"/>
                    <a:pt x="15878" y="105318"/>
                  </a:cubicBezTo>
                  <a:cubicBezTo>
                    <a:pt x="15878" y="120000"/>
                    <a:pt x="15878" y="120000"/>
                    <a:pt x="15878" y="120000"/>
                  </a:cubicBezTo>
                  <a:cubicBezTo>
                    <a:pt x="92668" y="120000"/>
                    <a:pt x="92668" y="120000"/>
                    <a:pt x="92668" y="120000"/>
                  </a:cubicBezTo>
                  <a:cubicBezTo>
                    <a:pt x="113232" y="120000"/>
                    <a:pt x="119999" y="113148"/>
                    <a:pt x="119999" y="100032"/>
                  </a:cubicBezTo>
                  <a:cubicBezTo>
                    <a:pt x="119999" y="0"/>
                    <a:pt x="119999" y="0"/>
                    <a:pt x="119999" y="0"/>
                  </a:cubicBezTo>
                  <a:lnTo>
                    <a:pt x="44251" y="0"/>
                  </a:lnTo>
                  <a:close/>
                  <a:moveTo>
                    <a:pt x="97874" y="77911"/>
                  </a:moveTo>
                  <a:cubicBezTo>
                    <a:pt x="51019" y="77911"/>
                    <a:pt x="51019" y="77911"/>
                    <a:pt x="51019" y="77911"/>
                  </a:cubicBezTo>
                  <a:cubicBezTo>
                    <a:pt x="37223" y="77911"/>
                    <a:pt x="23167" y="78694"/>
                    <a:pt x="22906" y="65187"/>
                  </a:cubicBezTo>
                  <a:cubicBezTo>
                    <a:pt x="22906" y="64600"/>
                    <a:pt x="22906" y="59706"/>
                    <a:pt x="22906" y="45220"/>
                  </a:cubicBezTo>
                  <a:cubicBezTo>
                    <a:pt x="22906" y="33083"/>
                    <a:pt x="22646" y="30146"/>
                    <a:pt x="22906" y="28972"/>
                  </a:cubicBezTo>
                  <a:cubicBezTo>
                    <a:pt x="23687" y="17618"/>
                    <a:pt x="29154" y="13703"/>
                    <a:pt x="52060" y="14094"/>
                  </a:cubicBezTo>
                  <a:cubicBezTo>
                    <a:pt x="53362" y="14094"/>
                    <a:pt x="97874" y="14094"/>
                    <a:pt x="97874" y="14094"/>
                  </a:cubicBezTo>
                  <a:lnTo>
                    <a:pt x="97874" y="77911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inal Slide with Contact Details (msg)">
  <p:cSld name="Final Slide with Contact Details (msg)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/>
          <p:nvPr/>
        </p:nvSpPr>
        <p:spPr>
          <a:xfrm>
            <a:off x="0" y="0"/>
            <a:ext cx="9144000" cy="3428700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txBody>
          <a:bodyPr spcFirstLastPara="1" wrap="square" lIns="79525" tIns="39750" rIns="79525" bIns="39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>
            <a:spLocks noGrp="1"/>
          </p:cNvSpPr>
          <p:nvPr>
            <p:ph type="pic" idx="2"/>
          </p:nvPr>
        </p:nvSpPr>
        <p:spPr>
          <a:xfrm>
            <a:off x="1163515" y="620714"/>
            <a:ext cx="6111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53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44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−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303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184400" marR="0" lvl="5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90800" marR="0" lvl="6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971800" marR="0" lvl="7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378200" marR="0" lvl="8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4"/>
          <p:cNvSpPr>
            <a:spLocks noGrp="1"/>
          </p:cNvSpPr>
          <p:nvPr>
            <p:ph type="pic" idx="3"/>
          </p:nvPr>
        </p:nvSpPr>
        <p:spPr>
          <a:xfrm>
            <a:off x="1163515" y="1874545"/>
            <a:ext cx="6111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53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44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−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303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184400" marR="0" lvl="5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90800" marR="0" lvl="6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971800" marR="0" lvl="7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378200" marR="0" lvl="8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7161997" y="2545915"/>
            <a:ext cx="1630200" cy="1766400"/>
          </a:xfrm>
          <a:prstGeom prst="ellipse">
            <a:avLst/>
          </a:prstGeom>
          <a:solidFill>
            <a:srgbClr val="841439"/>
          </a:solidFill>
          <a:ln>
            <a:noFill/>
          </a:ln>
        </p:spPr>
        <p:txBody>
          <a:bodyPr spcFirstLastPara="1" wrap="square" lIns="79525" tIns="39750" rIns="79525" bIns="39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7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4"/>
          <p:cNvGrpSpPr/>
          <p:nvPr/>
        </p:nvGrpSpPr>
        <p:grpSpPr>
          <a:xfrm>
            <a:off x="975038" y="5563030"/>
            <a:ext cx="5321084" cy="513071"/>
            <a:chOff x="1056265" y="533830"/>
            <a:chExt cx="5764364" cy="513071"/>
          </a:xfrm>
        </p:grpSpPr>
        <p:grpSp>
          <p:nvGrpSpPr>
            <p:cNvPr id="49" name="Google Shape;49;p4"/>
            <p:cNvGrpSpPr/>
            <p:nvPr/>
          </p:nvGrpSpPr>
          <p:grpSpPr>
            <a:xfrm>
              <a:off x="1056265" y="533830"/>
              <a:ext cx="1621193" cy="513071"/>
              <a:chOff x="561" y="2269"/>
              <a:chExt cx="4746" cy="1502"/>
            </a:xfrm>
          </p:grpSpPr>
          <p:sp>
            <p:nvSpPr>
              <p:cNvPr id="50" name="Google Shape;50;p4"/>
              <p:cNvSpPr/>
              <p:nvPr/>
            </p:nvSpPr>
            <p:spPr>
              <a:xfrm>
                <a:off x="561" y="2271"/>
                <a:ext cx="4500" cy="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561" y="2905"/>
                <a:ext cx="600" cy="600"/>
              </a:xfrm>
              <a:prstGeom prst="ellipse">
                <a:avLst/>
              </a:prstGeom>
              <a:solidFill>
                <a:srgbClr val="841439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1200" y="2269"/>
                <a:ext cx="1500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5477" y="120000"/>
                      <a:pt x="15477" y="120000"/>
                      <a:pt x="15477" y="120000"/>
                    </a:cubicBezTo>
                    <a:cubicBezTo>
                      <a:pt x="15477" y="18422"/>
                      <a:pt x="15477" y="18422"/>
                      <a:pt x="15477" y="18422"/>
                    </a:cubicBezTo>
                    <a:cubicBezTo>
                      <a:pt x="15477" y="18422"/>
                      <a:pt x="39696" y="18422"/>
                      <a:pt x="51350" y="18422"/>
                    </a:cubicBezTo>
                    <a:cubicBezTo>
                      <a:pt x="51350" y="120000"/>
                      <a:pt x="51350" y="120000"/>
                      <a:pt x="51350" y="120000"/>
                    </a:cubicBezTo>
                    <a:cubicBezTo>
                      <a:pt x="66828" y="120000"/>
                      <a:pt x="66828" y="120000"/>
                      <a:pt x="66828" y="120000"/>
                    </a:cubicBezTo>
                    <a:cubicBezTo>
                      <a:pt x="66828" y="18422"/>
                      <a:pt x="66828" y="18422"/>
                      <a:pt x="66828" y="18422"/>
                    </a:cubicBezTo>
                    <a:cubicBezTo>
                      <a:pt x="77207" y="18422"/>
                      <a:pt x="85948" y="18422"/>
                      <a:pt x="90682" y="18422"/>
                    </a:cubicBezTo>
                    <a:cubicBezTo>
                      <a:pt x="98694" y="18422"/>
                      <a:pt x="104339" y="25074"/>
                      <a:pt x="104339" y="39658"/>
                    </a:cubicBezTo>
                    <a:cubicBezTo>
                      <a:pt x="104339" y="120000"/>
                      <a:pt x="104339" y="120000"/>
                      <a:pt x="104339" y="120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20000" y="88528"/>
                      <a:pt x="120000" y="61151"/>
                      <a:pt x="120000" y="33773"/>
                    </a:cubicBezTo>
                    <a:cubicBezTo>
                      <a:pt x="120000" y="17398"/>
                      <a:pt x="113990" y="0"/>
                      <a:pt x="9851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2877" y="2269"/>
                <a:ext cx="1200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1025" y="0"/>
                    </a:moveTo>
                    <a:cubicBezTo>
                      <a:pt x="7179" y="0"/>
                      <a:pt x="0" y="15863"/>
                      <a:pt x="0" y="33262"/>
                    </a:cubicBezTo>
                    <a:cubicBezTo>
                      <a:pt x="0" y="52196"/>
                      <a:pt x="7948" y="68059"/>
                      <a:pt x="29487" y="68059"/>
                    </a:cubicBezTo>
                    <a:cubicBezTo>
                      <a:pt x="48974" y="68059"/>
                      <a:pt x="67179" y="68059"/>
                      <a:pt x="81794" y="68059"/>
                    </a:cubicBezTo>
                    <a:cubicBezTo>
                      <a:pt x="97692" y="68059"/>
                      <a:pt x="97692" y="80341"/>
                      <a:pt x="97692" y="85714"/>
                    </a:cubicBezTo>
                    <a:cubicBezTo>
                      <a:pt x="97692" y="91087"/>
                      <a:pt x="97692" y="101833"/>
                      <a:pt x="82051" y="101833"/>
                    </a:cubicBezTo>
                    <a:cubicBezTo>
                      <a:pt x="69743" y="101833"/>
                      <a:pt x="2051" y="101833"/>
                      <a:pt x="2051" y="101833"/>
                    </a:cubicBezTo>
                    <a:cubicBezTo>
                      <a:pt x="2051" y="101833"/>
                      <a:pt x="2051" y="114882"/>
                      <a:pt x="2051" y="120000"/>
                    </a:cubicBezTo>
                    <a:cubicBezTo>
                      <a:pt x="91282" y="120000"/>
                      <a:pt x="91282" y="120000"/>
                      <a:pt x="91282" y="120000"/>
                    </a:cubicBezTo>
                    <a:cubicBezTo>
                      <a:pt x="113589" y="120000"/>
                      <a:pt x="120000" y="106950"/>
                      <a:pt x="120000" y="85970"/>
                    </a:cubicBezTo>
                    <a:cubicBezTo>
                      <a:pt x="120000" y="60895"/>
                      <a:pt x="111794" y="49637"/>
                      <a:pt x="92820" y="49637"/>
                    </a:cubicBezTo>
                    <a:cubicBezTo>
                      <a:pt x="70256" y="49637"/>
                      <a:pt x="54615" y="49637"/>
                      <a:pt x="36410" y="49637"/>
                    </a:cubicBezTo>
                    <a:cubicBezTo>
                      <a:pt x="22051" y="49637"/>
                      <a:pt x="22051" y="40170"/>
                      <a:pt x="22051" y="33773"/>
                    </a:cubicBezTo>
                    <a:cubicBezTo>
                      <a:pt x="22051" y="28656"/>
                      <a:pt x="23589" y="18422"/>
                      <a:pt x="38717" y="18422"/>
                    </a:cubicBezTo>
                    <a:cubicBezTo>
                      <a:pt x="54871" y="18422"/>
                      <a:pt x="115897" y="18422"/>
                      <a:pt x="115897" y="18422"/>
                    </a:cubicBezTo>
                    <a:cubicBezTo>
                      <a:pt x="115897" y="11002"/>
                      <a:pt x="115897" y="6908"/>
                      <a:pt x="115897" y="0"/>
                    </a:cubicBezTo>
                    <a:cubicBezTo>
                      <a:pt x="31025" y="0"/>
                      <a:pt x="31025" y="0"/>
                      <a:pt x="31025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4107" y="2269"/>
                <a:ext cx="120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4251" y="0"/>
                    </a:moveTo>
                    <a:cubicBezTo>
                      <a:pt x="24468" y="0"/>
                      <a:pt x="16919" y="2349"/>
                      <a:pt x="11453" y="5676"/>
                    </a:cubicBezTo>
                    <a:cubicBezTo>
                      <a:pt x="5726" y="9200"/>
                      <a:pt x="260" y="13703"/>
                      <a:pt x="0" y="29168"/>
                    </a:cubicBezTo>
                    <a:cubicBezTo>
                      <a:pt x="0" y="45611"/>
                      <a:pt x="0" y="45611"/>
                      <a:pt x="0" y="45611"/>
                    </a:cubicBezTo>
                    <a:cubicBezTo>
                      <a:pt x="0" y="62251"/>
                      <a:pt x="0" y="62251"/>
                      <a:pt x="0" y="62251"/>
                    </a:cubicBezTo>
                    <a:cubicBezTo>
                      <a:pt x="0" y="78694"/>
                      <a:pt x="5986" y="83197"/>
                      <a:pt x="12234" y="87112"/>
                    </a:cubicBezTo>
                    <a:cubicBezTo>
                      <a:pt x="16399" y="89265"/>
                      <a:pt x="23167" y="91810"/>
                      <a:pt x="44251" y="91810"/>
                    </a:cubicBezTo>
                    <a:cubicBezTo>
                      <a:pt x="97874" y="91810"/>
                      <a:pt x="97874" y="91810"/>
                      <a:pt x="97874" y="91810"/>
                    </a:cubicBezTo>
                    <a:cubicBezTo>
                      <a:pt x="97874" y="91810"/>
                      <a:pt x="97874" y="94747"/>
                      <a:pt x="97874" y="95334"/>
                    </a:cubicBezTo>
                    <a:cubicBezTo>
                      <a:pt x="97874" y="102381"/>
                      <a:pt x="96052" y="105318"/>
                      <a:pt x="85379" y="105318"/>
                    </a:cubicBezTo>
                    <a:cubicBezTo>
                      <a:pt x="15878" y="105318"/>
                      <a:pt x="15878" y="105318"/>
                      <a:pt x="15878" y="105318"/>
                    </a:cubicBezTo>
                    <a:cubicBezTo>
                      <a:pt x="15878" y="120000"/>
                      <a:pt x="15878" y="120000"/>
                      <a:pt x="15878" y="120000"/>
                    </a:cubicBezTo>
                    <a:cubicBezTo>
                      <a:pt x="92668" y="120000"/>
                      <a:pt x="92668" y="120000"/>
                      <a:pt x="92668" y="120000"/>
                    </a:cubicBezTo>
                    <a:cubicBezTo>
                      <a:pt x="113232" y="120000"/>
                      <a:pt x="119999" y="113148"/>
                      <a:pt x="119999" y="100032"/>
                    </a:cubicBezTo>
                    <a:cubicBezTo>
                      <a:pt x="119999" y="0"/>
                      <a:pt x="119999" y="0"/>
                      <a:pt x="119999" y="0"/>
                    </a:cubicBezTo>
                    <a:lnTo>
                      <a:pt x="44251" y="0"/>
                    </a:lnTo>
                    <a:close/>
                    <a:moveTo>
                      <a:pt x="97874" y="77911"/>
                    </a:moveTo>
                    <a:cubicBezTo>
                      <a:pt x="51019" y="77911"/>
                      <a:pt x="51019" y="77911"/>
                      <a:pt x="51019" y="77911"/>
                    </a:cubicBezTo>
                    <a:cubicBezTo>
                      <a:pt x="37223" y="77911"/>
                      <a:pt x="23167" y="78694"/>
                      <a:pt x="22906" y="65187"/>
                    </a:cubicBezTo>
                    <a:cubicBezTo>
                      <a:pt x="22906" y="64600"/>
                      <a:pt x="22906" y="59706"/>
                      <a:pt x="22906" y="45220"/>
                    </a:cubicBezTo>
                    <a:cubicBezTo>
                      <a:pt x="22906" y="33083"/>
                      <a:pt x="22646" y="30146"/>
                      <a:pt x="22906" y="28972"/>
                    </a:cubicBezTo>
                    <a:cubicBezTo>
                      <a:pt x="23687" y="17618"/>
                      <a:pt x="29154" y="13703"/>
                      <a:pt x="52060" y="14094"/>
                    </a:cubicBezTo>
                    <a:cubicBezTo>
                      <a:pt x="53362" y="14094"/>
                      <a:pt x="97874" y="14094"/>
                      <a:pt x="97874" y="14094"/>
                    </a:cubicBezTo>
                    <a:lnTo>
                      <a:pt x="97874" y="77911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" name="Google Shape;55;p4"/>
            <p:cNvSpPr txBox="1"/>
            <p:nvPr/>
          </p:nvSpPr>
          <p:spPr>
            <a:xfrm>
              <a:off x="2922429" y="740522"/>
              <a:ext cx="3898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rgbClr val="841439"/>
                  </a:solidFill>
                  <a:latin typeface="Arial"/>
                  <a:ea typeface="Arial"/>
                  <a:cs typeface="Arial"/>
                  <a:sym typeface="Arial"/>
                </a:rPr>
                <a:t>.consulting .solutions .partnership</a:t>
              </a:r>
              <a:endParaRPr sz="1200" i="1">
                <a:solidFill>
                  <a:srgbClr val="84143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(msg)">
  <p:cSld name="Title and Content (msg)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351691" y="134279"/>
            <a:ext cx="6881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51691" y="5949951"/>
            <a:ext cx="68808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b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AutoNum type="arabicPeriod"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351691" y="412750"/>
            <a:ext cx="68808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ftr" idx="11"/>
          </p:nvPr>
        </p:nvSpPr>
        <p:spPr>
          <a:xfrm>
            <a:off x="351691" y="6575786"/>
            <a:ext cx="68808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812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876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ldNum" idx="12"/>
          </p:nvPr>
        </p:nvSpPr>
        <p:spPr>
          <a:xfrm>
            <a:off x="8359678" y="6575786"/>
            <a:ext cx="4326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3"/>
          </p:nvPr>
        </p:nvSpPr>
        <p:spPr>
          <a:xfrm>
            <a:off x="345831" y="1633538"/>
            <a:ext cx="8446500" cy="4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−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" name="Google Shape;63;p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4920" y="59284"/>
            <a:ext cx="845244" cy="845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s (msg)">
  <p:cSld name="Title and two Contents (msg)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351691" y="412750"/>
            <a:ext cx="68808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344366" y="1633538"/>
            <a:ext cx="4071300" cy="4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−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4755720" y="1633538"/>
            <a:ext cx="4029600" cy="4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−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body" idx="3"/>
          </p:nvPr>
        </p:nvSpPr>
        <p:spPr>
          <a:xfrm>
            <a:off x="351691" y="134279"/>
            <a:ext cx="6881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ftr" idx="11"/>
          </p:nvPr>
        </p:nvSpPr>
        <p:spPr>
          <a:xfrm>
            <a:off x="351691" y="6575786"/>
            <a:ext cx="68808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812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876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sldNum" idx="12"/>
          </p:nvPr>
        </p:nvSpPr>
        <p:spPr>
          <a:xfrm>
            <a:off x="8359678" y="6575786"/>
            <a:ext cx="4326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body" idx="4"/>
          </p:nvPr>
        </p:nvSpPr>
        <p:spPr>
          <a:xfrm>
            <a:off x="351691" y="5949951"/>
            <a:ext cx="68808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b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AutoNum type="arabicPeriod"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2" name="Google Shape;72;p6"/>
          <p:cNvGrpSpPr/>
          <p:nvPr/>
        </p:nvGrpSpPr>
        <p:grpSpPr>
          <a:xfrm>
            <a:off x="7723162" y="243568"/>
            <a:ext cx="1094986" cy="375416"/>
            <a:chOff x="561" y="2269"/>
            <a:chExt cx="4746" cy="1502"/>
          </a:xfrm>
        </p:grpSpPr>
        <p:sp>
          <p:nvSpPr>
            <p:cNvPr id="73" name="Google Shape;73;p6"/>
            <p:cNvSpPr/>
            <p:nvPr/>
          </p:nvSpPr>
          <p:spPr>
            <a:xfrm>
              <a:off x="561" y="2271"/>
              <a:ext cx="45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561" y="2905"/>
              <a:ext cx="600" cy="600"/>
            </a:xfrm>
            <a:prstGeom prst="ellipse">
              <a:avLst/>
            </a:prstGeom>
            <a:solidFill>
              <a:srgbClr val="841439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1200" y="2269"/>
              <a:ext cx="15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15477" y="120000"/>
                    <a:pt x="15477" y="120000"/>
                    <a:pt x="15477" y="120000"/>
                  </a:cubicBezTo>
                  <a:cubicBezTo>
                    <a:pt x="15477" y="18422"/>
                    <a:pt x="15477" y="18422"/>
                    <a:pt x="15477" y="18422"/>
                  </a:cubicBezTo>
                  <a:cubicBezTo>
                    <a:pt x="15477" y="18422"/>
                    <a:pt x="39696" y="18422"/>
                    <a:pt x="51350" y="18422"/>
                  </a:cubicBezTo>
                  <a:cubicBezTo>
                    <a:pt x="51350" y="120000"/>
                    <a:pt x="51350" y="120000"/>
                    <a:pt x="51350" y="120000"/>
                  </a:cubicBezTo>
                  <a:cubicBezTo>
                    <a:pt x="66828" y="120000"/>
                    <a:pt x="66828" y="120000"/>
                    <a:pt x="66828" y="120000"/>
                  </a:cubicBezTo>
                  <a:cubicBezTo>
                    <a:pt x="66828" y="18422"/>
                    <a:pt x="66828" y="18422"/>
                    <a:pt x="66828" y="18422"/>
                  </a:cubicBezTo>
                  <a:cubicBezTo>
                    <a:pt x="77207" y="18422"/>
                    <a:pt x="85948" y="18422"/>
                    <a:pt x="90682" y="18422"/>
                  </a:cubicBezTo>
                  <a:cubicBezTo>
                    <a:pt x="98694" y="18422"/>
                    <a:pt x="104339" y="25074"/>
                    <a:pt x="104339" y="39658"/>
                  </a:cubicBezTo>
                  <a:cubicBezTo>
                    <a:pt x="104339" y="120000"/>
                    <a:pt x="104339" y="120000"/>
                    <a:pt x="104339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88528"/>
                    <a:pt x="120000" y="61151"/>
                    <a:pt x="120000" y="33773"/>
                  </a:cubicBezTo>
                  <a:cubicBezTo>
                    <a:pt x="120000" y="17398"/>
                    <a:pt x="113990" y="0"/>
                    <a:pt x="985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2877" y="2269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1025" y="0"/>
                  </a:moveTo>
                  <a:cubicBezTo>
                    <a:pt x="7179" y="0"/>
                    <a:pt x="0" y="15863"/>
                    <a:pt x="0" y="33262"/>
                  </a:cubicBezTo>
                  <a:cubicBezTo>
                    <a:pt x="0" y="52196"/>
                    <a:pt x="7948" y="68059"/>
                    <a:pt x="29487" y="68059"/>
                  </a:cubicBezTo>
                  <a:cubicBezTo>
                    <a:pt x="48974" y="68059"/>
                    <a:pt x="67179" y="68059"/>
                    <a:pt x="81794" y="68059"/>
                  </a:cubicBezTo>
                  <a:cubicBezTo>
                    <a:pt x="97692" y="68059"/>
                    <a:pt x="97692" y="80341"/>
                    <a:pt x="97692" y="85714"/>
                  </a:cubicBezTo>
                  <a:cubicBezTo>
                    <a:pt x="97692" y="91087"/>
                    <a:pt x="97692" y="101833"/>
                    <a:pt x="82051" y="101833"/>
                  </a:cubicBezTo>
                  <a:cubicBezTo>
                    <a:pt x="69743" y="101833"/>
                    <a:pt x="2051" y="101833"/>
                    <a:pt x="2051" y="101833"/>
                  </a:cubicBezTo>
                  <a:cubicBezTo>
                    <a:pt x="2051" y="101833"/>
                    <a:pt x="2051" y="114882"/>
                    <a:pt x="2051" y="120000"/>
                  </a:cubicBezTo>
                  <a:cubicBezTo>
                    <a:pt x="91282" y="120000"/>
                    <a:pt x="91282" y="120000"/>
                    <a:pt x="91282" y="120000"/>
                  </a:cubicBezTo>
                  <a:cubicBezTo>
                    <a:pt x="113589" y="120000"/>
                    <a:pt x="120000" y="106950"/>
                    <a:pt x="120000" y="85970"/>
                  </a:cubicBezTo>
                  <a:cubicBezTo>
                    <a:pt x="120000" y="60895"/>
                    <a:pt x="111794" y="49637"/>
                    <a:pt x="92820" y="49637"/>
                  </a:cubicBezTo>
                  <a:cubicBezTo>
                    <a:pt x="70256" y="49637"/>
                    <a:pt x="54615" y="49637"/>
                    <a:pt x="36410" y="49637"/>
                  </a:cubicBezTo>
                  <a:cubicBezTo>
                    <a:pt x="22051" y="49637"/>
                    <a:pt x="22051" y="40170"/>
                    <a:pt x="22051" y="33773"/>
                  </a:cubicBezTo>
                  <a:cubicBezTo>
                    <a:pt x="22051" y="28656"/>
                    <a:pt x="23589" y="18422"/>
                    <a:pt x="38717" y="18422"/>
                  </a:cubicBezTo>
                  <a:cubicBezTo>
                    <a:pt x="54871" y="18422"/>
                    <a:pt x="115897" y="18422"/>
                    <a:pt x="115897" y="18422"/>
                  </a:cubicBezTo>
                  <a:cubicBezTo>
                    <a:pt x="115897" y="11002"/>
                    <a:pt x="115897" y="6908"/>
                    <a:pt x="115897" y="0"/>
                  </a:cubicBezTo>
                  <a:cubicBezTo>
                    <a:pt x="31025" y="0"/>
                    <a:pt x="31025" y="0"/>
                    <a:pt x="31025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4107" y="2269"/>
              <a:ext cx="1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251" y="0"/>
                  </a:moveTo>
                  <a:cubicBezTo>
                    <a:pt x="24468" y="0"/>
                    <a:pt x="16919" y="2349"/>
                    <a:pt x="11453" y="5676"/>
                  </a:cubicBezTo>
                  <a:cubicBezTo>
                    <a:pt x="5726" y="9200"/>
                    <a:pt x="260" y="13703"/>
                    <a:pt x="0" y="29168"/>
                  </a:cubicBezTo>
                  <a:cubicBezTo>
                    <a:pt x="0" y="45611"/>
                    <a:pt x="0" y="45611"/>
                    <a:pt x="0" y="45611"/>
                  </a:cubicBezTo>
                  <a:cubicBezTo>
                    <a:pt x="0" y="62251"/>
                    <a:pt x="0" y="62251"/>
                    <a:pt x="0" y="62251"/>
                  </a:cubicBezTo>
                  <a:cubicBezTo>
                    <a:pt x="0" y="78694"/>
                    <a:pt x="5986" y="83197"/>
                    <a:pt x="12234" y="87112"/>
                  </a:cubicBezTo>
                  <a:cubicBezTo>
                    <a:pt x="16399" y="89265"/>
                    <a:pt x="23167" y="91810"/>
                    <a:pt x="44251" y="91810"/>
                  </a:cubicBezTo>
                  <a:cubicBezTo>
                    <a:pt x="97874" y="91810"/>
                    <a:pt x="97874" y="91810"/>
                    <a:pt x="97874" y="91810"/>
                  </a:cubicBezTo>
                  <a:cubicBezTo>
                    <a:pt x="97874" y="91810"/>
                    <a:pt x="97874" y="94747"/>
                    <a:pt x="97874" y="95334"/>
                  </a:cubicBezTo>
                  <a:cubicBezTo>
                    <a:pt x="97874" y="102381"/>
                    <a:pt x="96052" y="105318"/>
                    <a:pt x="85379" y="105318"/>
                  </a:cubicBezTo>
                  <a:cubicBezTo>
                    <a:pt x="15878" y="105318"/>
                    <a:pt x="15878" y="105318"/>
                    <a:pt x="15878" y="105318"/>
                  </a:cubicBezTo>
                  <a:cubicBezTo>
                    <a:pt x="15878" y="120000"/>
                    <a:pt x="15878" y="120000"/>
                    <a:pt x="15878" y="120000"/>
                  </a:cubicBezTo>
                  <a:cubicBezTo>
                    <a:pt x="92668" y="120000"/>
                    <a:pt x="92668" y="120000"/>
                    <a:pt x="92668" y="120000"/>
                  </a:cubicBezTo>
                  <a:cubicBezTo>
                    <a:pt x="113232" y="120000"/>
                    <a:pt x="119999" y="113148"/>
                    <a:pt x="119999" y="100032"/>
                  </a:cubicBezTo>
                  <a:cubicBezTo>
                    <a:pt x="119999" y="0"/>
                    <a:pt x="119999" y="0"/>
                    <a:pt x="119999" y="0"/>
                  </a:cubicBezTo>
                  <a:lnTo>
                    <a:pt x="44251" y="0"/>
                  </a:lnTo>
                  <a:close/>
                  <a:moveTo>
                    <a:pt x="97874" y="77911"/>
                  </a:moveTo>
                  <a:cubicBezTo>
                    <a:pt x="51019" y="77911"/>
                    <a:pt x="51019" y="77911"/>
                    <a:pt x="51019" y="77911"/>
                  </a:cubicBezTo>
                  <a:cubicBezTo>
                    <a:pt x="37223" y="77911"/>
                    <a:pt x="23167" y="78694"/>
                    <a:pt x="22906" y="65187"/>
                  </a:cubicBezTo>
                  <a:cubicBezTo>
                    <a:pt x="22906" y="64600"/>
                    <a:pt x="22906" y="59706"/>
                    <a:pt x="22906" y="45220"/>
                  </a:cubicBezTo>
                  <a:cubicBezTo>
                    <a:pt x="22906" y="33083"/>
                    <a:pt x="22646" y="30146"/>
                    <a:pt x="22906" y="28972"/>
                  </a:cubicBezTo>
                  <a:cubicBezTo>
                    <a:pt x="23687" y="17618"/>
                    <a:pt x="29154" y="13703"/>
                    <a:pt x="52060" y="14094"/>
                  </a:cubicBezTo>
                  <a:cubicBezTo>
                    <a:pt x="53362" y="14094"/>
                    <a:pt x="97874" y="14094"/>
                    <a:pt x="97874" y="14094"/>
                  </a:cubicBezTo>
                  <a:lnTo>
                    <a:pt x="97874" y="77911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msg)">
  <p:cSld name="Title only (msg)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ftr" idx="11"/>
          </p:nvPr>
        </p:nvSpPr>
        <p:spPr>
          <a:xfrm>
            <a:off x="351691" y="6575786"/>
            <a:ext cx="68808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812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876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sldNum" idx="12"/>
          </p:nvPr>
        </p:nvSpPr>
        <p:spPr>
          <a:xfrm>
            <a:off x="8359678" y="6575786"/>
            <a:ext cx="4326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1"/>
          </p:nvPr>
        </p:nvSpPr>
        <p:spPr>
          <a:xfrm>
            <a:off x="351691" y="134279"/>
            <a:ext cx="6881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2"/>
          </p:nvPr>
        </p:nvSpPr>
        <p:spPr>
          <a:xfrm>
            <a:off x="351691" y="5949951"/>
            <a:ext cx="68808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b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AutoNum type="arabicPeriod"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83" name="Google Shape;83;p7"/>
          <p:cNvGrpSpPr/>
          <p:nvPr/>
        </p:nvGrpSpPr>
        <p:grpSpPr>
          <a:xfrm>
            <a:off x="7723162" y="243568"/>
            <a:ext cx="1094986" cy="375416"/>
            <a:chOff x="561" y="2269"/>
            <a:chExt cx="4746" cy="1502"/>
          </a:xfrm>
        </p:grpSpPr>
        <p:sp>
          <p:nvSpPr>
            <p:cNvPr id="84" name="Google Shape;84;p7"/>
            <p:cNvSpPr/>
            <p:nvPr/>
          </p:nvSpPr>
          <p:spPr>
            <a:xfrm>
              <a:off x="561" y="2271"/>
              <a:ext cx="45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561" y="2905"/>
              <a:ext cx="600" cy="600"/>
            </a:xfrm>
            <a:prstGeom prst="ellipse">
              <a:avLst/>
            </a:prstGeom>
            <a:solidFill>
              <a:srgbClr val="841439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1200" y="2269"/>
              <a:ext cx="15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15477" y="120000"/>
                    <a:pt x="15477" y="120000"/>
                    <a:pt x="15477" y="120000"/>
                  </a:cubicBezTo>
                  <a:cubicBezTo>
                    <a:pt x="15477" y="18422"/>
                    <a:pt x="15477" y="18422"/>
                    <a:pt x="15477" y="18422"/>
                  </a:cubicBezTo>
                  <a:cubicBezTo>
                    <a:pt x="15477" y="18422"/>
                    <a:pt x="39696" y="18422"/>
                    <a:pt x="51350" y="18422"/>
                  </a:cubicBezTo>
                  <a:cubicBezTo>
                    <a:pt x="51350" y="120000"/>
                    <a:pt x="51350" y="120000"/>
                    <a:pt x="51350" y="120000"/>
                  </a:cubicBezTo>
                  <a:cubicBezTo>
                    <a:pt x="66828" y="120000"/>
                    <a:pt x="66828" y="120000"/>
                    <a:pt x="66828" y="120000"/>
                  </a:cubicBezTo>
                  <a:cubicBezTo>
                    <a:pt x="66828" y="18422"/>
                    <a:pt x="66828" y="18422"/>
                    <a:pt x="66828" y="18422"/>
                  </a:cubicBezTo>
                  <a:cubicBezTo>
                    <a:pt x="77207" y="18422"/>
                    <a:pt x="85948" y="18422"/>
                    <a:pt x="90682" y="18422"/>
                  </a:cubicBezTo>
                  <a:cubicBezTo>
                    <a:pt x="98694" y="18422"/>
                    <a:pt x="104339" y="25074"/>
                    <a:pt x="104339" y="39658"/>
                  </a:cubicBezTo>
                  <a:cubicBezTo>
                    <a:pt x="104339" y="120000"/>
                    <a:pt x="104339" y="120000"/>
                    <a:pt x="104339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88528"/>
                    <a:pt x="120000" y="61151"/>
                    <a:pt x="120000" y="33773"/>
                  </a:cubicBezTo>
                  <a:cubicBezTo>
                    <a:pt x="120000" y="17398"/>
                    <a:pt x="113990" y="0"/>
                    <a:pt x="985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2877" y="2269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1025" y="0"/>
                  </a:moveTo>
                  <a:cubicBezTo>
                    <a:pt x="7179" y="0"/>
                    <a:pt x="0" y="15863"/>
                    <a:pt x="0" y="33262"/>
                  </a:cubicBezTo>
                  <a:cubicBezTo>
                    <a:pt x="0" y="52196"/>
                    <a:pt x="7948" y="68059"/>
                    <a:pt x="29487" y="68059"/>
                  </a:cubicBezTo>
                  <a:cubicBezTo>
                    <a:pt x="48974" y="68059"/>
                    <a:pt x="67179" y="68059"/>
                    <a:pt x="81794" y="68059"/>
                  </a:cubicBezTo>
                  <a:cubicBezTo>
                    <a:pt x="97692" y="68059"/>
                    <a:pt x="97692" y="80341"/>
                    <a:pt x="97692" y="85714"/>
                  </a:cubicBezTo>
                  <a:cubicBezTo>
                    <a:pt x="97692" y="91087"/>
                    <a:pt x="97692" y="101833"/>
                    <a:pt x="82051" y="101833"/>
                  </a:cubicBezTo>
                  <a:cubicBezTo>
                    <a:pt x="69743" y="101833"/>
                    <a:pt x="2051" y="101833"/>
                    <a:pt x="2051" y="101833"/>
                  </a:cubicBezTo>
                  <a:cubicBezTo>
                    <a:pt x="2051" y="101833"/>
                    <a:pt x="2051" y="114882"/>
                    <a:pt x="2051" y="120000"/>
                  </a:cubicBezTo>
                  <a:cubicBezTo>
                    <a:pt x="91282" y="120000"/>
                    <a:pt x="91282" y="120000"/>
                    <a:pt x="91282" y="120000"/>
                  </a:cubicBezTo>
                  <a:cubicBezTo>
                    <a:pt x="113589" y="120000"/>
                    <a:pt x="120000" y="106950"/>
                    <a:pt x="120000" y="85970"/>
                  </a:cubicBezTo>
                  <a:cubicBezTo>
                    <a:pt x="120000" y="60895"/>
                    <a:pt x="111794" y="49637"/>
                    <a:pt x="92820" y="49637"/>
                  </a:cubicBezTo>
                  <a:cubicBezTo>
                    <a:pt x="70256" y="49637"/>
                    <a:pt x="54615" y="49637"/>
                    <a:pt x="36410" y="49637"/>
                  </a:cubicBezTo>
                  <a:cubicBezTo>
                    <a:pt x="22051" y="49637"/>
                    <a:pt x="22051" y="40170"/>
                    <a:pt x="22051" y="33773"/>
                  </a:cubicBezTo>
                  <a:cubicBezTo>
                    <a:pt x="22051" y="28656"/>
                    <a:pt x="23589" y="18422"/>
                    <a:pt x="38717" y="18422"/>
                  </a:cubicBezTo>
                  <a:cubicBezTo>
                    <a:pt x="54871" y="18422"/>
                    <a:pt x="115897" y="18422"/>
                    <a:pt x="115897" y="18422"/>
                  </a:cubicBezTo>
                  <a:cubicBezTo>
                    <a:pt x="115897" y="11002"/>
                    <a:pt x="115897" y="6908"/>
                    <a:pt x="115897" y="0"/>
                  </a:cubicBezTo>
                  <a:cubicBezTo>
                    <a:pt x="31025" y="0"/>
                    <a:pt x="31025" y="0"/>
                    <a:pt x="31025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4107" y="2269"/>
              <a:ext cx="1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251" y="0"/>
                  </a:moveTo>
                  <a:cubicBezTo>
                    <a:pt x="24468" y="0"/>
                    <a:pt x="16919" y="2349"/>
                    <a:pt x="11453" y="5676"/>
                  </a:cubicBezTo>
                  <a:cubicBezTo>
                    <a:pt x="5726" y="9200"/>
                    <a:pt x="260" y="13703"/>
                    <a:pt x="0" y="29168"/>
                  </a:cubicBezTo>
                  <a:cubicBezTo>
                    <a:pt x="0" y="45611"/>
                    <a:pt x="0" y="45611"/>
                    <a:pt x="0" y="45611"/>
                  </a:cubicBezTo>
                  <a:cubicBezTo>
                    <a:pt x="0" y="62251"/>
                    <a:pt x="0" y="62251"/>
                    <a:pt x="0" y="62251"/>
                  </a:cubicBezTo>
                  <a:cubicBezTo>
                    <a:pt x="0" y="78694"/>
                    <a:pt x="5986" y="83197"/>
                    <a:pt x="12234" y="87112"/>
                  </a:cubicBezTo>
                  <a:cubicBezTo>
                    <a:pt x="16399" y="89265"/>
                    <a:pt x="23167" y="91810"/>
                    <a:pt x="44251" y="91810"/>
                  </a:cubicBezTo>
                  <a:cubicBezTo>
                    <a:pt x="97874" y="91810"/>
                    <a:pt x="97874" y="91810"/>
                    <a:pt x="97874" y="91810"/>
                  </a:cubicBezTo>
                  <a:cubicBezTo>
                    <a:pt x="97874" y="91810"/>
                    <a:pt x="97874" y="94747"/>
                    <a:pt x="97874" y="95334"/>
                  </a:cubicBezTo>
                  <a:cubicBezTo>
                    <a:pt x="97874" y="102381"/>
                    <a:pt x="96052" y="105318"/>
                    <a:pt x="85379" y="105318"/>
                  </a:cubicBezTo>
                  <a:cubicBezTo>
                    <a:pt x="15878" y="105318"/>
                    <a:pt x="15878" y="105318"/>
                    <a:pt x="15878" y="105318"/>
                  </a:cubicBezTo>
                  <a:cubicBezTo>
                    <a:pt x="15878" y="120000"/>
                    <a:pt x="15878" y="120000"/>
                    <a:pt x="15878" y="120000"/>
                  </a:cubicBezTo>
                  <a:cubicBezTo>
                    <a:pt x="92668" y="120000"/>
                    <a:pt x="92668" y="120000"/>
                    <a:pt x="92668" y="120000"/>
                  </a:cubicBezTo>
                  <a:cubicBezTo>
                    <a:pt x="113232" y="120000"/>
                    <a:pt x="119999" y="113148"/>
                    <a:pt x="119999" y="100032"/>
                  </a:cubicBezTo>
                  <a:cubicBezTo>
                    <a:pt x="119999" y="0"/>
                    <a:pt x="119999" y="0"/>
                    <a:pt x="119999" y="0"/>
                  </a:cubicBezTo>
                  <a:lnTo>
                    <a:pt x="44251" y="0"/>
                  </a:lnTo>
                  <a:close/>
                  <a:moveTo>
                    <a:pt x="97874" y="77911"/>
                  </a:moveTo>
                  <a:cubicBezTo>
                    <a:pt x="51019" y="77911"/>
                    <a:pt x="51019" y="77911"/>
                    <a:pt x="51019" y="77911"/>
                  </a:cubicBezTo>
                  <a:cubicBezTo>
                    <a:pt x="37223" y="77911"/>
                    <a:pt x="23167" y="78694"/>
                    <a:pt x="22906" y="65187"/>
                  </a:cubicBezTo>
                  <a:cubicBezTo>
                    <a:pt x="22906" y="64600"/>
                    <a:pt x="22906" y="59706"/>
                    <a:pt x="22906" y="45220"/>
                  </a:cubicBezTo>
                  <a:cubicBezTo>
                    <a:pt x="22906" y="33083"/>
                    <a:pt x="22646" y="30146"/>
                    <a:pt x="22906" y="28972"/>
                  </a:cubicBezTo>
                  <a:cubicBezTo>
                    <a:pt x="23687" y="17618"/>
                    <a:pt x="29154" y="13703"/>
                    <a:pt x="52060" y="14094"/>
                  </a:cubicBezTo>
                  <a:cubicBezTo>
                    <a:pt x="53362" y="14094"/>
                    <a:pt x="97874" y="14094"/>
                    <a:pt x="97874" y="14094"/>
                  </a:cubicBezTo>
                  <a:lnTo>
                    <a:pt x="97874" y="77911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351691" y="412750"/>
            <a:ext cx="68808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id Image (msg)">
  <p:cSld name="Solid Image (msg)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8"/>
          <p:cNvGrpSpPr/>
          <p:nvPr/>
        </p:nvGrpSpPr>
        <p:grpSpPr>
          <a:xfrm>
            <a:off x="7723162" y="243568"/>
            <a:ext cx="1094986" cy="375416"/>
            <a:chOff x="561" y="2269"/>
            <a:chExt cx="4746" cy="1502"/>
          </a:xfrm>
        </p:grpSpPr>
        <p:sp>
          <p:nvSpPr>
            <p:cNvPr id="92" name="Google Shape;92;p8"/>
            <p:cNvSpPr/>
            <p:nvPr/>
          </p:nvSpPr>
          <p:spPr>
            <a:xfrm>
              <a:off x="561" y="2271"/>
              <a:ext cx="45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561" y="2905"/>
              <a:ext cx="600" cy="600"/>
            </a:xfrm>
            <a:prstGeom prst="ellipse">
              <a:avLst/>
            </a:prstGeom>
            <a:solidFill>
              <a:srgbClr val="841439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1200" y="2269"/>
              <a:ext cx="15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15477" y="120000"/>
                    <a:pt x="15477" y="120000"/>
                    <a:pt x="15477" y="120000"/>
                  </a:cubicBezTo>
                  <a:cubicBezTo>
                    <a:pt x="15477" y="18422"/>
                    <a:pt x="15477" y="18422"/>
                    <a:pt x="15477" y="18422"/>
                  </a:cubicBezTo>
                  <a:cubicBezTo>
                    <a:pt x="15477" y="18422"/>
                    <a:pt x="39696" y="18422"/>
                    <a:pt x="51350" y="18422"/>
                  </a:cubicBezTo>
                  <a:cubicBezTo>
                    <a:pt x="51350" y="120000"/>
                    <a:pt x="51350" y="120000"/>
                    <a:pt x="51350" y="120000"/>
                  </a:cubicBezTo>
                  <a:cubicBezTo>
                    <a:pt x="66828" y="120000"/>
                    <a:pt x="66828" y="120000"/>
                    <a:pt x="66828" y="120000"/>
                  </a:cubicBezTo>
                  <a:cubicBezTo>
                    <a:pt x="66828" y="18422"/>
                    <a:pt x="66828" y="18422"/>
                    <a:pt x="66828" y="18422"/>
                  </a:cubicBezTo>
                  <a:cubicBezTo>
                    <a:pt x="77207" y="18422"/>
                    <a:pt x="85948" y="18422"/>
                    <a:pt x="90682" y="18422"/>
                  </a:cubicBezTo>
                  <a:cubicBezTo>
                    <a:pt x="98694" y="18422"/>
                    <a:pt x="104339" y="25074"/>
                    <a:pt x="104339" y="39658"/>
                  </a:cubicBezTo>
                  <a:cubicBezTo>
                    <a:pt x="104339" y="120000"/>
                    <a:pt x="104339" y="120000"/>
                    <a:pt x="104339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88528"/>
                    <a:pt x="120000" y="61151"/>
                    <a:pt x="120000" y="33773"/>
                  </a:cubicBezTo>
                  <a:cubicBezTo>
                    <a:pt x="120000" y="17398"/>
                    <a:pt x="113990" y="0"/>
                    <a:pt x="985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877" y="2269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1025" y="0"/>
                  </a:moveTo>
                  <a:cubicBezTo>
                    <a:pt x="7179" y="0"/>
                    <a:pt x="0" y="15863"/>
                    <a:pt x="0" y="33262"/>
                  </a:cubicBezTo>
                  <a:cubicBezTo>
                    <a:pt x="0" y="52196"/>
                    <a:pt x="7948" y="68059"/>
                    <a:pt x="29487" y="68059"/>
                  </a:cubicBezTo>
                  <a:cubicBezTo>
                    <a:pt x="48974" y="68059"/>
                    <a:pt x="67179" y="68059"/>
                    <a:pt x="81794" y="68059"/>
                  </a:cubicBezTo>
                  <a:cubicBezTo>
                    <a:pt x="97692" y="68059"/>
                    <a:pt x="97692" y="80341"/>
                    <a:pt x="97692" y="85714"/>
                  </a:cubicBezTo>
                  <a:cubicBezTo>
                    <a:pt x="97692" y="91087"/>
                    <a:pt x="97692" y="101833"/>
                    <a:pt x="82051" y="101833"/>
                  </a:cubicBezTo>
                  <a:cubicBezTo>
                    <a:pt x="69743" y="101833"/>
                    <a:pt x="2051" y="101833"/>
                    <a:pt x="2051" y="101833"/>
                  </a:cubicBezTo>
                  <a:cubicBezTo>
                    <a:pt x="2051" y="101833"/>
                    <a:pt x="2051" y="114882"/>
                    <a:pt x="2051" y="120000"/>
                  </a:cubicBezTo>
                  <a:cubicBezTo>
                    <a:pt x="91282" y="120000"/>
                    <a:pt x="91282" y="120000"/>
                    <a:pt x="91282" y="120000"/>
                  </a:cubicBezTo>
                  <a:cubicBezTo>
                    <a:pt x="113589" y="120000"/>
                    <a:pt x="120000" y="106950"/>
                    <a:pt x="120000" y="85970"/>
                  </a:cubicBezTo>
                  <a:cubicBezTo>
                    <a:pt x="120000" y="60895"/>
                    <a:pt x="111794" y="49637"/>
                    <a:pt x="92820" y="49637"/>
                  </a:cubicBezTo>
                  <a:cubicBezTo>
                    <a:pt x="70256" y="49637"/>
                    <a:pt x="54615" y="49637"/>
                    <a:pt x="36410" y="49637"/>
                  </a:cubicBezTo>
                  <a:cubicBezTo>
                    <a:pt x="22051" y="49637"/>
                    <a:pt x="22051" y="40170"/>
                    <a:pt x="22051" y="33773"/>
                  </a:cubicBezTo>
                  <a:cubicBezTo>
                    <a:pt x="22051" y="28656"/>
                    <a:pt x="23589" y="18422"/>
                    <a:pt x="38717" y="18422"/>
                  </a:cubicBezTo>
                  <a:cubicBezTo>
                    <a:pt x="54871" y="18422"/>
                    <a:pt x="115897" y="18422"/>
                    <a:pt x="115897" y="18422"/>
                  </a:cubicBezTo>
                  <a:cubicBezTo>
                    <a:pt x="115897" y="11002"/>
                    <a:pt x="115897" y="6908"/>
                    <a:pt x="115897" y="0"/>
                  </a:cubicBezTo>
                  <a:cubicBezTo>
                    <a:pt x="31025" y="0"/>
                    <a:pt x="31025" y="0"/>
                    <a:pt x="31025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107" y="2269"/>
              <a:ext cx="1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251" y="0"/>
                  </a:moveTo>
                  <a:cubicBezTo>
                    <a:pt x="24468" y="0"/>
                    <a:pt x="16919" y="2349"/>
                    <a:pt x="11453" y="5676"/>
                  </a:cubicBezTo>
                  <a:cubicBezTo>
                    <a:pt x="5726" y="9200"/>
                    <a:pt x="260" y="13703"/>
                    <a:pt x="0" y="29168"/>
                  </a:cubicBezTo>
                  <a:cubicBezTo>
                    <a:pt x="0" y="45611"/>
                    <a:pt x="0" y="45611"/>
                    <a:pt x="0" y="45611"/>
                  </a:cubicBezTo>
                  <a:cubicBezTo>
                    <a:pt x="0" y="62251"/>
                    <a:pt x="0" y="62251"/>
                    <a:pt x="0" y="62251"/>
                  </a:cubicBezTo>
                  <a:cubicBezTo>
                    <a:pt x="0" y="78694"/>
                    <a:pt x="5986" y="83197"/>
                    <a:pt x="12234" y="87112"/>
                  </a:cubicBezTo>
                  <a:cubicBezTo>
                    <a:pt x="16399" y="89265"/>
                    <a:pt x="23167" y="91810"/>
                    <a:pt x="44251" y="91810"/>
                  </a:cubicBezTo>
                  <a:cubicBezTo>
                    <a:pt x="97874" y="91810"/>
                    <a:pt x="97874" y="91810"/>
                    <a:pt x="97874" y="91810"/>
                  </a:cubicBezTo>
                  <a:cubicBezTo>
                    <a:pt x="97874" y="91810"/>
                    <a:pt x="97874" y="94747"/>
                    <a:pt x="97874" y="95334"/>
                  </a:cubicBezTo>
                  <a:cubicBezTo>
                    <a:pt x="97874" y="102381"/>
                    <a:pt x="96052" y="105318"/>
                    <a:pt x="85379" y="105318"/>
                  </a:cubicBezTo>
                  <a:cubicBezTo>
                    <a:pt x="15878" y="105318"/>
                    <a:pt x="15878" y="105318"/>
                    <a:pt x="15878" y="105318"/>
                  </a:cubicBezTo>
                  <a:cubicBezTo>
                    <a:pt x="15878" y="120000"/>
                    <a:pt x="15878" y="120000"/>
                    <a:pt x="15878" y="120000"/>
                  </a:cubicBezTo>
                  <a:cubicBezTo>
                    <a:pt x="92668" y="120000"/>
                    <a:pt x="92668" y="120000"/>
                    <a:pt x="92668" y="120000"/>
                  </a:cubicBezTo>
                  <a:cubicBezTo>
                    <a:pt x="113232" y="120000"/>
                    <a:pt x="119999" y="113148"/>
                    <a:pt x="119999" y="100032"/>
                  </a:cubicBezTo>
                  <a:cubicBezTo>
                    <a:pt x="119999" y="0"/>
                    <a:pt x="119999" y="0"/>
                    <a:pt x="119999" y="0"/>
                  </a:cubicBezTo>
                  <a:lnTo>
                    <a:pt x="44251" y="0"/>
                  </a:lnTo>
                  <a:close/>
                  <a:moveTo>
                    <a:pt x="97874" y="77911"/>
                  </a:moveTo>
                  <a:cubicBezTo>
                    <a:pt x="51019" y="77911"/>
                    <a:pt x="51019" y="77911"/>
                    <a:pt x="51019" y="77911"/>
                  </a:cubicBezTo>
                  <a:cubicBezTo>
                    <a:pt x="37223" y="77911"/>
                    <a:pt x="23167" y="78694"/>
                    <a:pt x="22906" y="65187"/>
                  </a:cubicBezTo>
                  <a:cubicBezTo>
                    <a:pt x="22906" y="64600"/>
                    <a:pt x="22906" y="59706"/>
                    <a:pt x="22906" y="45220"/>
                  </a:cubicBezTo>
                  <a:cubicBezTo>
                    <a:pt x="22906" y="33083"/>
                    <a:pt x="22646" y="30146"/>
                    <a:pt x="22906" y="28972"/>
                  </a:cubicBezTo>
                  <a:cubicBezTo>
                    <a:pt x="23687" y="17618"/>
                    <a:pt x="29154" y="13703"/>
                    <a:pt x="52060" y="14094"/>
                  </a:cubicBezTo>
                  <a:cubicBezTo>
                    <a:pt x="53362" y="14094"/>
                    <a:pt x="97874" y="14094"/>
                    <a:pt x="97874" y="14094"/>
                  </a:cubicBezTo>
                  <a:lnTo>
                    <a:pt x="97874" y="77911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8"/>
          <p:cNvSpPr txBox="1">
            <a:spLocks noGrp="1"/>
          </p:cNvSpPr>
          <p:nvPr>
            <p:ph type="title"/>
          </p:nvPr>
        </p:nvSpPr>
        <p:spPr>
          <a:xfrm>
            <a:off x="351691" y="412750"/>
            <a:ext cx="68808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8"/>
          <p:cNvSpPr>
            <a:spLocks noGrp="1"/>
          </p:cNvSpPr>
          <p:nvPr>
            <p:ph type="pic" idx="2"/>
          </p:nvPr>
        </p:nvSpPr>
        <p:spPr>
          <a:xfrm>
            <a:off x="0" y="1264722"/>
            <a:ext cx="9144000" cy="52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53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44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−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303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184400" marR="0" lvl="5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90800" marR="0" lvl="6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971800" marR="0" lvl="7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378200" marR="0" lvl="8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ftr" idx="11"/>
          </p:nvPr>
        </p:nvSpPr>
        <p:spPr>
          <a:xfrm>
            <a:off x="351691" y="6575786"/>
            <a:ext cx="68808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812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876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ldNum" idx="12"/>
          </p:nvPr>
        </p:nvSpPr>
        <p:spPr>
          <a:xfrm>
            <a:off x="8359678" y="6575786"/>
            <a:ext cx="4326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body" idx="1"/>
          </p:nvPr>
        </p:nvSpPr>
        <p:spPr>
          <a:xfrm>
            <a:off x="351691" y="134279"/>
            <a:ext cx="6881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inal Slide (msg)">
  <p:cSld name="Final Slide (msg)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/>
          <p:nvPr/>
        </p:nvSpPr>
        <p:spPr>
          <a:xfrm>
            <a:off x="0" y="0"/>
            <a:ext cx="9144000" cy="3428700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txBody>
          <a:bodyPr spcFirstLastPara="1" wrap="square" lIns="79525" tIns="39750" rIns="79525" bIns="39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9"/>
          <p:cNvSpPr/>
          <p:nvPr/>
        </p:nvSpPr>
        <p:spPr>
          <a:xfrm>
            <a:off x="5325930" y="2771562"/>
            <a:ext cx="3451500" cy="49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39750" rIns="79525" bIns="39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9"/>
          <p:cNvSpPr/>
          <p:nvPr/>
        </p:nvSpPr>
        <p:spPr>
          <a:xfrm>
            <a:off x="7161997" y="2545915"/>
            <a:ext cx="1630200" cy="1766400"/>
          </a:xfrm>
          <a:prstGeom prst="ellipse">
            <a:avLst/>
          </a:prstGeom>
          <a:solidFill>
            <a:srgbClr val="841439"/>
          </a:solidFill>
          <a:ln>
            <a:noFill/>
          </a:ln>
        </p:spPr>
        <p:txBody>
          <a:bodyPr spcFirstLastPara="1" wrap="square" lIns="79525" tIns="39750" rIns="79525" bIns="39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7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" name="Google Shape;106;p9"/>
          <p:cNvGrpSpPr/>
          <p:nvPr/>
        </p:nvGrpSpPr>
        <p:grpSpPr>
          <a:xfrm>
            <a:off x="975038" y="5563030"/>
            <a:ext cx="5321084" cy="513071"/>
            <a:chOff x="1056265" y="533830"/>
            <a:chExt cx="5764364" cy="513071"/>
          </a:xfrm>
        </p:grpSpPr>
        <p:grpSp>
          <p:nvGrpSpPr>
            <p:cNvPr id="107" name="Google Shape;107;p9"/>
            <p:cNvGrpSpPr/>
            <p:nvPr/>
          </p:nvGrpSpPr>
          <p:grpSpPr>
            <a:xfrm>
              <a:off x="1056265" y="533830"/>
              <a:ext cx="1621193" cy="513071"/>
              <a:chOff x="561" y="2269"/>
              <a:chExt cx="4746" cy="1502"/>
            </a:xfrm>
          </p:grpSpPr>
          <p:sp>
            <p:nvSpPr>
              <p:cNvPr id="108" name="Google Shape;108;p9"/>
              <p:cNvSpPr/>
              <p:nvPr/>
            </p:nvSpPr>
            <p:spPr>
              <a:xfrm>
                <a:off x="561" y="2271"/>
                <a:ext cx="4500" cy="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9"/>
              <p:cNvSpPr/>
              <p:nvPr/>
            </p:nvSpPr>
            <p:spPr>
              <a:xfrm>
                <a:off x="561" y="2905"/>
                <a:ext cx="600" cy="600"/>
              </a:xfrm>
              <a:prstGeom prst="ellipse">
                <a:avLst/>
              </a:prstGeom>
              <a:solidFill>
                <a:srgbClr val="841439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9"/>
              <p:cNvSpPr/>
              <p:nvPr/>
            </p:nvSpPr>
            <p:spPr>
              <a:xfrm>
                <a:off x="1200" y="2269"/>
                <a:ext cx="1500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5477" y="120000"/>
                      <a:pt x="15477" y="120000"/>
                      <a:pt x="15477" y="120000"/>
                    </a:cubicBezTo>
                    <a:cubicBezTo>
                      <a:pt x="15477" y="18422"/>
                      <a:pt x="15477" y="18422"/>
                      <a:pt x="15477" y="18422"/>
                    </a:cubicBezTo>
                    <a:cubicBezTo>
                      <a:pt x="15477" y="18422"/>
                      <a:pt x="39696" y="18422"/>
                      <a:pt x="51350" y="18422"/>
                    </a:cubicBezTo>
                    <a:cubicBezTo>
                      <a:pt x="51350" y="120000"/>
                      <a:pt x="51350" y="120000"/>
                      <a:pt x="51350" y="120000"/>
                    </a:cubicBezTo>
                    <a:cubicBezTo>
                      <a:pt x="66828" y="120000"/>
                      <a:pt x="66828" y="120000"/>
                      <a:pt x="66828" y="120000"/>
                    </a:cubicBezTo>
                    <a:cubicBezTo>
                      <a:pt x="66828" y="18422"/>
                      <a:pt x="66828" y="18422"/>
                      <a:pt x="66828" y="18422"/>
                    </a:cubicBezTo>
                    <a:cubicBezTo>
                      <a:pt x="77207" y="18422"/>
                      <a:pt x="85948" y="18422"/>
                      <a:pt x="90682" y="18422"/>
                    </a:cubicBezTo>
                    <a:cubicBezTo>
                      <a:pt x="98694" y="18422"/>
                      <a:pt x="104339" y="25074"/>
                      <a:pt x="104339" y="39658"/>
                    </a:cubicBezTo>
                    <a:cubicBezTo>
                      <a:pt x="104339" y="120000"/>
                      <a:pt x="104339" y="120000"/>
                      <a:pt x="104339" y="120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20000" y="88528"/>
                      <a:pt x="120000" y="61151"/>
                      <a:pt x="120000" y="33773"/>
                    </a:cubicBezTo>
                    <a:cubicBezTo>
                      <a:pt x="120000" y="17398"/>
                      <a:pt x="113990" y="0"/>
                      <a:pt x="9851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9"/>
              <p:cNvSpPr/>
              <p:nvPr/>
            </p:nvSpPr>
            <p:spPr>
              <a:xfrm>
                <a:off x="2877" y="2269"/>
                <a:ext cx="1200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1025" y="0"/>
                    </a:moveTo>
                    <a:cubicBezTo>
                      <a:pt x="7179" y="0"/>
                      <a:pt x="0" y="15863"/>
                      <a:pt x="0" y="33262"/>
                    </a:cubicBezTo>
                    <a:cubicBezTo>
                      <a:pt x="0" y="52196"/>
                      <a:pt x="7948" y="68059"/>
                      <a:pt x="29487" y="68059"/>
                    </a:cubicBezTo>
                    <a:cubicBezTo>
                      <a:pt x="48974" y="68059"/>
                      <a:pt x="67179" y="68059"/>
                      <a:pt x="81794" y="68059"/>
                    </a:cubicBezTo>
                    <a:cubicBezTo>
                      <a:pt x="97692" y="68059"/>
                      <a:pt x="97692" y="80341"/>
                      <a:pt x="97692" y="85714"/>
                    </a:cubicBezTo>
                    <a:cubicBezTo>
                      <a:pt x="97692" y="91087"/>
                      <a:pt x="97692" y="101833"/>
                      <a:pt x="82051" y="101833"/>
                    </a:cubicBezTo>
                    <a:cubicBezTo>
                      <a:pt x="69743" y="101833"/>
                      <a:pt x="2051" y="101833"/>
                      <a:pt x="2051" y="101833"/>
                    </a:cubicBezTo>
                    <a:cubicBezTo>
                      <a:pt x="2051" y="101833"/>
                      <a:pt x="2051" y="114882"/>
                      <a:pt x="2051" y="120000"/>
                    </a:cubicBezTo>
                    <a:cubicBezTo>
                      <a:pt x="91282" y="120000"/>
                      <a:pt x="91282" y="120000"/>
                      <a:pt x="91282" y="120000"/>
                    </a:cubicBezTo>
                    <a:cubicBezTo>
                      <a:pt x="113589" y="120000"/>
                      <a:pt x="120000" y="106950"/>
                      <a:pt x="120000" y="85970"/>
                    </a:cubicBezTo>
                    <a:cubicBezTo>
                      <a:pt x="120000" y="60895"/>
                      <a:pt x="111794" y="49637"/>
                      <a:pt x="92820" y="49637"/>
                    </a:cubicBezTo>
                    <a:cubicBezTo>
                      <a:pt x="70256" y="49637"/>
                      <a:pt x="54615" y="49637"/>
                      <a:pt x="36410" y="49637"/>
                    </a:cubicBezTo>
                    <a:cubicBezTo>
                      <a:pt x="22051" y="49637"/>
                      <a:pt x="22051" y="40170"/>
                      <a:pt x="22051" y="33773"/>
                    </a:cubicBezTo>
                    <a:cubicBezTo>
                      <a:pt x="22051" y="28656"/>
                      <a:pt x="23589" y="18422"/>
                      <a:pt x="38717" y="18422"/>
                    </a:cubicBezTo>
                    <a:cubicBezTo>
                      <a:pt x="54871" y="18422"/>
                      <a:pt x="115897" y="18422"/>
                      <a:pt x="115897" y="18422"/>
                    </a:cubicBezTo>
                    <a:cubicBezTo>
                      <a:pt x="115897" y="11002"/>
                      <a:pt x="115897" y="6908"/>
                      <a:pt x="115897" y="0"/>
                    </a:cubicBezTo>
                    <a:cubicBezTo>
                      <a:pt x="31025" y="0"/>
                      <a:pt x="31025" y="0"/>
                      <a:pt x="31025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9"/>
              <p:cNvSpPr/>
              <p:nvPr/>
            </p:nvSpPr>
            <p:spPr>
              <a:xfrm>
                <a:off x="4107" y="2269"/>
                <a:ext cx="120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4251" y="0"/>
                    </a:moveTo>
                    <a:cubicBezTo>
                      <a:pt x="24468" y="0"/>
                      <a:pt x="16919" y="2349"/>
                      <a:pt x="11453" y="5676"/>
                    </a:cubicBezTo>
                    <a:cubicBezTo>
                      <a:pt x="5726" y="9200"/>
                      <a:pt x="260" y="13703"/>
                      <a:pt x="0" y="29168"/>
                    </a:cubicBezTo>
                    <a:cubicBezTo>
                      <a:pt x="0" y="45611"/>
                      <a:pt x="0" y="45611"/>
                      <a:pt x="0" y="45611"/>
                    </a:cubicBezTo>
                    <a:cubicBezTo>
                      <a:pt x="0" y="62251"/>
                      <a:pt x="0" y="62251"/>
                      <a:pt x="0" y="62251"/>
                    </a:cubicBezTo>
                    <a:cubicBezTo>
                      <a:pt x="0" y="78694"/>
                      <a:pt x="5986" y="83197"/>
                      <a:pt x="12234" y="87112"/>
                    </a:cubicBezTo>
                    <a:cubicBezTo>
                      <a:pt x="16399" y="89265"/>
                      <a:pt x="23167" y="91810"/>
                      <a:pt x="44251" y="91810"/>
                    </a:cubicBezTo>
                    <a:cubicBezTo>
                      <a:pt x="97874" y="91810"/>
                      <a:pt x="97874" y="91810"/>
                      <a:pt x="97874" y="91810"/>
                    </a:cubicBezTo>
                    <a:cubicBezTo>
                      <a:pt x="97874" y="91810"/>
                      <a:pt x="97874" y="94747"/>
                      <a:pt x="97874" y="95334"/>
                    </a:cubicBezTo>
                    <a:cubicBezTo>
                      <a:pt x="97874" y="102381"/>
                      <a:pt x="96052" y="105318"/>
                      <a:pt x="85379" y="105318"/>
                    </a:cubicBezTo>
                    <a:cubicBezTo>
                      <a:pt x="15878" y="105318"/>
                      <a:pt x="15878" y="105318"/>
                      <a:pt x="15878" y="105318"/>
                    </a:cubicBezTo>
                    <a:cubicBezTo>
                      <a:pt x="15878" y="120000"/>
                      <a:pt x="15878" y="120000"/>
                      <a:pt x="15878" y="120000"/>
                    </a:cubicBezTo>
                    <a:cubicBezTo>
                      <a:pt x="92668" y="120000"/>
                      <a:pt x="92668" y="120000"/>
                      <a:pt x="92668" y="120000"/>
                    </a:cubicBezTo>
                    <a:cubicBezTo>
                      <a:pt x="113232" y="120000"/>
                      <a:pt x="119999" y="113148"/>
                      <a:pt x="119999" y="100032"/>
                    </a:cubicBezTo>
                    <a:cubicBezTo>
                      <a:pt x="119999" y="0"/>
                      <a:pt x="119999" y="0"/>
                      <a:pt x="119999" y="0"/>
                    </a:cubicBezTo>
                    <a:lnTo>
                      <a:pt x="44251" y="0"/>
                    </a:lnTo>
                    <a:close/>
                    <a:moveTo>
                      <a:pt x="97874" y="77911"/>
                    </a:moveTo>
                    <a:cubicBezTo>
                      <a:pt x="51019" y="77911"/>
                      <a:pt x="51019" y="77911"/>
                      <a:pt x="51019" y="77911"/>
                    </a:cubicBezTo>
                    <a:cubicBezTo>
                      <a:pt x="37223" y="77911"/>
                      <a:pt x="23167" y="78694"/>
                      <a:pt x="22906" y="65187"/>
                    </a:cubicBezTo>
                    <a:cubicBezTo>
                      <a:pt x="22906" y="64600"/>
                      <a:pt x="22906" y="59706"/>
                      <a:pt x="22906" y="45220"/>
                    </a:cubicBezTo>
                    <a:cubicBezTo>
                      <a:pt x="22906" y="33083"/>
                      <a:pt x="22646" y="30146"/>
                      <a:pt x="22906" y="28972"/>
                    </a:cubicBezTo>
                    <a:cubicBezTo>
                      <a:pt x="23687" y="17618"/>
                      <a:pt x="29154" y="13703"/>
                      <a:pt x="52060" y="14094"/>
                    </a:cubicBezTo>
                    <a:cubicBezTo>
                      <a:pt x="53362" y="14094"/>
                      <a:pt x="97874" y="14094"/>
                      <a:pt x="97874" y="14094"/>
                    </a:cubicBezTo>
                    <a:lnTo>
                      <a:pt x="97874" y="77911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" name="Google Shape;113;p9"/>
            <p:cNvSpPr txBox="1"/>
            <p:nvPr/>
          </p:nvSpPr>
          <p:spPr>
            <a:xfrm>
              <a:off x="2922429" y="740522"/>
              <a:ext cx="3898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rgbClr val="841439"/>
                  </a:solidFill>
                  <a:latin typeface="Arial"/>
                  <a:ea typeface="Arial"/>
                  <a:cs typeface="Arial"/>
                  <a:sym typeface="Arial"/>
                </a:rPr>
                <a:t>.consulting .solutions .partnership</a:t>
              </a:r>
              <a:endParaRPr sz="1200" i="1">
                <a:solidFill>
                  <a:srgbClr val="84143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body" idx="1"/>
          </p:nvPr>
        </p:nvSpPr>
        <p:spPr>
          <a:xfrm>
            <a:off x="457172" y="1604841"/>
            <a:ext cx="8228700" cy="3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t" anchorCtr="0">
            <a:noAutofit/>
          </a:bodyPr>
          <a:lstStyle>
            <a:lvl1pPr marL="457200" marR="0" lvl="0" indent="-228600" algn="l" rtl="0">
              <a:spcBef>
                <a:spcPts val="50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5pPr>
            <a:lvl6pPr marL="2743200" marR="0" lvl="5" indent="-228600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6pPr>
            <a:lvl7pPr marL="3200400" marR="0" lvl="6" indent="-228600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7pPr>
            <a:lvl8pPr marL="3657600" marR="0" lvl="7" indent="-228600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8pPr>
            <a:lvl9pPr marL="4114800" marR="0" lvl="8" indent="-228600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9pPr>
          </a:lstStyle>
          <a:p>
            <a:endParaRPr/>
          </a:p>
        </p:txBody>
      </p:sp>
      <p:pic>
        <p:nvPicPr>
          <p:cNvPr id="120" name="Google Shape;120;p1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0648" y="107365"/>
            <a:ext cx="845244" cy="845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055F87-2525-F848-B358-B13D9F4AF45D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B00294-F874-C04A-8E8D-1613E078B52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z="1400"/>
            </a:lvl1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51691" y="412750"/>
            <a:ext cx="68808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ftr" idx="11"/>
          </p:nvPr>
        </p:nvSpPr>
        <p:spPr>
          <a:xfrm>
            <a:off x="351691" y="6575786"/>
            <a:ext cx="68808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812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876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" name="Google Shape;8;p1"/>
          <p:cNvCxnSpPr/>
          <p:nvPr/>
        </p:nvCxnSpPr>
        <p:spPr>
          <a:xfrm>
            <a:off x="351692" y="-365760"/>
            <a:ext cx="0" cy="27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9;p1"/>
          <p:cNvCxnSpPr/>
          <p:nvPr/>
        </p:nvCxnSpPr>
        <p:spPr>
          <a:xfrm>
            <a:off x="8792308" y="-365760"/>
            <a:ext cx="0" cy="27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10;p1"/>
          <p:cNvCxnSpPr/>
          <p:nvPr/>
        </p:nvCxnSpPr>
        <p:spPr>
          <a:xfrm>
            <a:off x="351692" y="6914271"/>
            <a:ext cx="0" cy="27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1"/>
          <p:cNvCxnSpPr/>
          <p:nvPr/>
        </p:nvCxnSpPr>
        <p:spPr>
          <a:xfrm>
            <a:off x="8792308" y="6914271"/>
            <a:ext cx="0" cy="27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1"/>
          <p:cNvCxnSpPr/>
          <p:nvPr/>
        </p:nvCxnSpPr>
        <p:spPr>
          <a:xfrm>
            <a:off x="-193694" y="5823350"/>
            <a:ext cx="0" cy="25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13;p1"/>
          <p:cNvCxnSpPr/>
          <p:nvPr/>
        </p:nvCxnSpPr>
        <p:spPr>
          <a:xfrm>
            <a:off x="-193694" y="1494358"/>
            <a:ext cx="0" cy="25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14;p1"/>
          <p:cNvCxnSpPr/>
          <p:nvPr/>
        </p:nvCxnSpPr>
        <p:spPr>
          <a:xfrm>
            <a:off x="9350696" y="5823350"/>
            <a:ext cx="0" cy="25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"/>
          <p:cNvCxnSpPr/>
          <p:nvPr/>
        </p:nvCxnSpPr>
        <p:spPr>
          <a:xfrm>
            <a:off x="9350696" y="1494358"/>
            <a:ext cx="0" cy="25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6;p1"/>
          <p:cNvCxnSpPr/>
          <p:nvPr/>
        </p:nvCxnSpPr>
        <p:spPr>
          <a:xfrm>
            <a:off x="0" y="648873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1"/>
          <p:cNvSpPr txBox="1">
            <a:spLocks noGrp="1"/>
          </p:cNvSpPr>
          <p:nvPr>
            <p:ph type="sldNum" idx="12"/>
          </p:nvPr>
        </p:nvSpPr>
        <p:spPr>
          <a:xfrm>
            <a:off x="8359678" y="6575786"/>
            <a:ext cx="4326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cxnSp>
        <p:nvCxnSpPr>
          <p:cNvPr id="18" name="Google Shape;18;p1"/>
          <p:cNvCxnSpPr/>
          <p:nvPr/>
        </p:nvCxnSpPr>
        <p:spPr>
          <a:xfrm>
            <a:off x="0" y="1277912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1"/>
          <p:cNvSpPr txBox="1">
            <a:spLocks noGrp="1"/>
          </p:cNvSpPr>
          <p:nvPr>
            <p:ph type="body" idx="1"/>
          </p:nvPr>
        </p:nvSpPr>
        <p:spPr>
          <a:xfrm>
            <a:off x="344366" y="1633539"/>
            <a:ext cx="8448000" cy="4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−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qt.io/download-qt-installer" TargetMode="External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scgFv4l53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hyperlink" Target="https://youtu.be/2y0wJ2Nlys8" TargetMode="External"/><Relationship Id="rId4" Type="http://schemas.openxmlformats.org/officeDocument/2006/relationships/hyperlink" Target="https://youtu.be/smQms-2yJY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uden.de/rechtschreibung/Herr" TargetMode="Externa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/>
        </p:nvSpPr>
        <p:spPr>
          <a:xfrm>
            <a:off x="36901" y="29097"/>
            <a:ext cx="8228763" cy="5938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38" tIns="40819" rIns="81638" bIns="40819" anchor="ctr" anchorCtr="0">
            <a:noAutofit/>
          </a:bodyPr>
          <a:lstStyle/>
          <a:p>
            <a:pPr algn="ctr"/>
            <a:r>
              <a:rPr lang="zxx" sz="5987" b="1"/>
              <a:t>Objekt</a:t>
            </a:r>
            <a:r>
              <a:rPr lang="en-US" sz="5987" b="1"/>
              <a:t>-O</a:t>
            </a:r>
            <a:r>
              <a:rPr lang="zxx" sz="5987" b="1"/>
              <a:t>rientierte</a:t>
            </a:r>
            <a:r>
              <a:rPr lang="zxx" sz="5987" b="1">
                <a:solidFill>
                  <a:schemeClr val="accent2"/>
                </a:solidFill>
              </a:rPr>
              <a:t> Programmierung</a:t>
            </a:r>
            <a:endParaRPr sz="5987" b="1">
              <a:solidFill>
                <a:schemeClr val="accent2"/>
              </a:solidFill>
            </a:endParaRPr>
          </a:p>
        </p:txBody>
      </p:sp>
      <p:pic>
        <p:nvPicPr>
          <p:cNvPr id="131" name="Google Shape;131;p1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1053" y="4321743"/>
            <a:ext cx="3245365" cy="189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2;p13">
            <a:extLst>
              <a:ext uri="{FF2B5EF4-FFF2-40B4-BE49-F238E27FC236}">
                <a16:creationId xmlns:a16="http://schemas.microsoft.com/office/drawing/2014/main" id="{B01EA87D-EF03-E54F-AA9F-1D4175451308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2924"/>
          <a:stretch/>
        </p:blipFill>
        <p:spPr>
          <a:xfrm>
            <a:off x="5216106" y="4807443"/>
            <a:ext cx="1408193" cy="16293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A9D82B-214D-4D44-BCAC-9D581814A6B0}"/>
              </a:ext>
            </a:extLst>
          </p:cNvPr>
          <p:cNvSpPr txBox="1"/>
          <p:nvPr/>
        </p:nvSpPr>
        <p:spPr>
          <a:xfrm flipH="1">
            <a:off x="5216106" y="4779128"/>
            <a:ext cx="1408192" cy="6617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36000">
                <a:schemeClr val="l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0" rtlCol="0">
            <a:spAutoFit/>
          </a:bodyPr>
          <a:lstStyle/>
          <a:p>
            <a:pPr algn="ctr"/>
            <a:r>
              <a:rPr lang="en-US" sz="4000" dirty="0">
                <a:solidFill>
                  <a:srgbClr val="00448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7B528-B832-9C49-86D1-B8CFF6C082DA}"/>
              </a:ext>
            </a:extLst>
          </p:cNvPr>
          <p:cNvSpPr txBox="1"/>
          <p:nvPr/>
        </p:nvSpPr>
        <p:spPr>
          <a:xfrm>
            <a:off x="4976641" y="4040940"/>
            <a:ext cx="2917786" cy="594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66" i="1" dirty="0">
                <a:latin typeface="Berlin Sans FB" panose="020E0602020502020306" pitchFamily="34" charset="77"/>
              </a:rPr>
              <a:t>VORLESUNG 12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3D594D-5CF7-024A-AD37-C2023EE63F6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392308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Beziehungen IV</a:t>
            </a:r>
            <a:endParaRPr b="1" dirty="0"/>
          </a:p>
        </p:txBody>
      </p:sp>
      <p:sp>
        <p:nvSpPr>
          <p:cNvPr id="348" name="Google Shape;348;p39"/>
          <p:cNvSpPr txBox="1">
            <a:spLocks noGrp="1"/>
          </p:cNvSpPr>
          <p:nvPr>
            <p:ph type="body" idx="1"/>
          </p:nvPr>
        </p:nvSpPr>
        <p:spPr>
          <a:xfrm>
            <a:off x="457175" y="1604850"/>
            <a:ext cx="8556600" cy="3978000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700" b="1">
                <a:solidFill>
                  <a:srgbClr val="841439"/>
                </a:solidFill>
              </a:rPr>
              <a:t>Abhängigkeit/Dependency </a:t>
            </a:r>
            <a:r>
              <a:rPr lang="de" sz="2700"/>
              <a:t>(uses-a) - wenn Klasse A in einer Methode einen Referenz auf Klasse B verwendet (Parameter oder lokal Variable). Eine Änderung in der Klasse B kann A beeinflussen.</a:t>
            </a:r>
            <a:endParaRPr sz="27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7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50" y="3975099"/>
            <a:ext cx="7721951" cy="13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 txBox="1"/>
          <p:nvPr/>
        </p:nvSpPr>
        <p:spPr>
          <a:xfrm>
            <a:off x="444397" y="139455"/>
            <a:ext cx="91749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841439"/>
                </a:solidFill>
              </a:rPr>
              <a:t>UML</a:t>
            </a:r>
            <a:endParaRPr dirty="0">
              <a:solidFill>
                <a:srgbClr val="841439"/>
              </a:solidFill>
            </a:endParaRPr>
          </a:p>
        </p:txBody>
      </p:sp>
      <p:sp>
        <p:nvSpPr>
          <p:cNvPr id="351" name="Google Shape;351;p39"/>
          <p:cNvSpPr txBox="1"/>
          <p:nvPr/>
        </p:nvSpPr>
        <p:spPr>
          <a:xfrm>
            <a:off x="363190" y="6567961"/>
            <a:ext cx="75855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25" tIns="95625" rIns="95625" bIns="95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dirty="0">
                <a:solidFill>
                  <a:srgbClr val="3F3F3F"/>
                </a:solidFill>
              </a:rPr>
              <a:t>Objektorientierte  Programmierung 2023</a:t>
            </a:r>
            <a:endParaRPr sz="800" dirty="0">
              <a:solidFill>
                <a:srgbClr val="3F3F3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3C5DC0-75B9-CF40-B641-D5266B5E34D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10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621447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body" idx="1"/>
          </p:nvPr>
        </p:nvSpPr>
        <p:spPr>
          <a:xfrm>
            <a:off x="457172" y="1604841"/>
            <a:ext cx="3322359" cy="3978000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Users can be members of Groups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Group has Discussions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Discussion consists of Posts</a:t>
            </a:r>
            <a:endParaRPr sz="2400" dirty="0"/>
          </a:p>
        </p:txBody>
      </p:sp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Beispiel: Aggregation &amp; Komposition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C58A8F-41B3-604D-83BF-FD762FDA936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11</a:t>
            </a:fld>
            <a:endParaRPr lang="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61C236-3C08-B64E-A0B2-7187153B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31" y="1604841"/>
            <a:ext cx="5175104" cy="466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43;p15">
            <a:extLst>
              <a:ext uri="{FF2B5EF4-FFF2-40B4-BE49-F238E27FC236}">
                <a16:creationId xmlns:a16="http://schemas.microsoft.com/office/drawing/2014/main" id="{F2CBDB38-60FD-91D2-22CD-64A8B5B23C29}"/>
              </a:ext>
            </a:extLst>
          </p:cNvPr>
          <p:cNvSpPr txBox="1"/>
          <p:nvPr/>
        </p:nvSpPr>
        <p:spPr>
          <a:xfrm>
            <a:off x="387715" y="6562786"/>
            <a:ext cx="75855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25" tIns="95625" rIns="95625" bIns="95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dirty="0">
                <a:solidFill>
                  <a:srgbClr val="3F3F3F"/>
                </a:solidFill>
              </a:rPr>
              <a:t>Objektorientierte  Programmierung 2022</a:t>
            </a:r>
            <a:endParaRPr sz="8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282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67287-5D61-AA43-9DD1-93E014EEF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Beispiel</a:t>
            </a:r>
            <a:r>
              <a:rPr lang="en-US" b="1" dirty="0"/>
              <a:t>: </a:t>
            </a:r>
            <a:r>
              <a:rPr lang="en-US" b="1" dirty="0" err="1"/>
              <a:t>Anwendungs-Architektur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17200-7FA6-F244-A28D-A389997C9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057" y="1604841"/>
            <a:ext cx="2721428" cy="3978000"/>
          </a:xfrm>
        </p:spPr>
        <p:txBody>
          <a:bodyPr/>
          <a:lstStyle/>
          <a:p>
            <a:pPr marL="260350" indent="-260350"/>
            <a:r>
              <a:rPr lang="en-US" u="sng" dirty="0"/>
              <a:t>App</a:t>
            </a:r>
            <a:br>
              <a:rPr lang="en-US" dirty="0"/>
            </a:br>
            <a:r>
              <a:rPr lang="en-US" dirty="0"/>
              <a:t>= </a:t>
            </a:r>
            <a:r>
              <a:rPr lang="en-US" dirty="0" err="1"/>
              <a:t>Einstiegspunkt</a:t>
            </a:r>
            <a:endParaRPr lang="en-US" dirty="0"/>
          </a:p>
          <a:p>
            <a:pPr marL="260350" indent="-260350"/>
            <a:r>
              <a:rPr lang="en-US" u="sng" dirty="0"/>
              <a:t>Domain</a:t>
            </a:r>
          </a:p>
          <a:p>
            <a:pPr marL="260350" indent="-260350"/>
            <a:r>
              <a:rPr lang="en-US" dirty="0"/>
              <a:t>	</a:t>
            </a:r>
            <a:r>
              <a:rPr lang="en-US" dirty="0" err="1"/>
              <a:t>Daten</a:t>
            </a:r>
            <a:endParaRPr lang="en-US" dirty="0"/>
          </a:p>
          <a:p>
            <a:pPr marL="260350" indent="-260350"/>
            <a:r>
              <a:rPr lang="en-US" u="sng" dirty="0"/>
              <a:t>UI</a:t>
            </a:r>
          </a:p>
          <a:p>
            <a:pPr marL="260350" indent="-260350"/>
            <a:r>
              <a:rPr lang="en-US" dirty="0"/>
              <a:t>	</a:t>
            </a:r>
            <a:r>
              <a:rPr lang="en-US" dirty="0" err="1"/>
              <a:t>Benutzeroberfläche</a:t>
            </a:r>
            <a:endParaRPr lang="en-US" dirty="0"/>
          </a:p>
          <a:p>
            <a:pPr marL="260350" indent="-260350"/>
            <a:r>
              <a:rPr lang="en-US" u="sng" dirty="0"/>
              <a:t>Controller</a:t>
            </a:r>
          </a:p>
          <a:p>
            <a:pPr marL="260350" indent="-260350"/>
            <a:r>
              <a:rPr lang="en-US" dirty="0"/>
              <a:t>	Business-</a:t>
            </a:r>
            <a:r>
              <a:rPr lang="en-US" dirty="0" err="1"/>
              <a:t>Logik</a:t>
            </a:r>
            <a:endParaRPr lang="en-US" dirty="0"/>
          </a:p>
          <a:p>
            <a:pPr marL="260350" indent="-260350"/>
            <a:r>
              <a:rPr lang="en-US" u="sng" dirty="0"/>
              <a:t>Repository</a:t>
            </a:r>
          </a:p>
          <a:p>
            <a:pPr marL="260350" indent="-260350"/>
            <a:r>
              <a:rPr lang="en-US" dirty="0"/>
              <a:t>	Speicher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256C9-7368-F94B-954F-197298E1DAE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12</a:t>
            </a:fld>
            <a:endParaRPr lang="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92F6B-C223-D640-D3DA-2A36EDD15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1315338"/>
            <a:ext cx="5119917" cy="5099721"/>
          </a:xfrm>
          <a:prstGeom prst="rect">
            <a:avLst/>
          </a:prstGeom>
        </p:spPr>
      </p:pic>
      <p:sp>
        <p:nvSpPr>
          <p:cNvPr id="5" name="Google Shape;143;p15">
            <a:extLst>
              <a:ext uri="{FF2B5EF4-FFF2-40B4-BE49-F238E27FC236}">
                <a16:creationId xmlns:a16="http://schemas.microsoft.com/office/drawing/2014/main" id="{6AE4A458-AAA6-9F50-B984-31E77653965C}"/>
              </a:ext>
            </a:extLst>
          </p:cNvPr>
          <p:cNvSpPr txBox="1"/>
          <p:nvPr/>
        </p:nvSpPr>
        <p:spPr>
          <a:xfrm>
            <a:off x="387715" y="6562786"/>
            <a:ext cx="75855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25" tIns="95625" rIns="95625" bIns="95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dirty="0">
                <a:solidFill>
                  <a:srgbClr val="3F3F3F"/>
                </a:solidFill>
              </a:rPr>
              <a:t>Objektorientierte  Programmierung 2022</a:t>
            </a:r>
            <a:endParaRPr sz="8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605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94B9-3760-2842-86C8-C5444665B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50" y="2856583"/>
            <a:ext cx="8228818" cy="1144834"/>
          </a:xfrm>
        </p:spPr>
        <p:txBody>
          <a:bodyPr/>
          <a:lstStyle/>
          <a:p>
            <a:r>
              <a:rPr lang="en-US" sz="8708" b="1" dirty="0" err="1">
                <a:latin typeface="Bradley Hand ITC" panose="03070402050302030203" pitchFamily="66" charset="77"/>
              </a:rPr>
              <a:t>Wiederholung</a:t>
            </a:r>
            <a:br>
              <a:rPr lang="en-US" sz="8708" b="1" dirty="0">
                <a:latin typeface="Bradley Hand ITC" panose="03070402050302030203" pitchFamily="66" charset="77"/>
              </a:rPr>
            </a:br>
            <a:r>
              <a:rPr lang="en-US" sz="8708" b="1" dirty="0" err="1">
                <a:latin typeface="Bradley Hand ITC" panose="03070402050302030203" pitchFamily="66" charset="77"/>
              </a:rPr>
              <a:t>Entwurfsmuster</a:t>
            </a:r>
            <a:endParaRPr lang="en-US" sz="8708" b="1" dirty="0">
              <a:latin typeface="Bradley Hand ITC" panose="03070402050302030203" pitchFamily="66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5E4E6-3968-F141-9533-5FFAA7BED91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13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886862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/>
        </p:nvSpPr>
        <p:spPr>
          <a:xfrm>
            <a:off x="457172" y="273352"/>
            <a:ext cx="82287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3200" b="1"/>
            </a:lvl1pPr>
          </a:lstStyle>
          <a:p>
            <a:r>
              <a:rPr lang="de" dirty="0"/>
              <a:t>Zusammenfassung</a:t>
            </a:r>
            <a:endParaRPr dirty="0"/>
          </a:p>
        </p:txBody>
      </p:sp>
      <p:sp>
        <p:nvSpPr>
          <p:cNvPr id="338" name="Google Shape;338;p46"/>
          <p:cNvSpPr txBox="1"/>
          <p:nvPr/>
        </p:nvSpPr>
        <p:spPr>
          <a:xfrm>
            <a:off x="457172" y="1604841"/>
            <a:ext cx="8228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"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de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Entwurfsmuster sind Regeln oder Richtlinien, um häufig auftretende Probleme bei der Erstellung eines Programms zu lösen.</a:t>
            </a:r>
          </a:p>
          <a:p>
            <a:pPr marL="6350"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lvl="0" indent="-514350">
              <a:buSzPts val="2700"/>
              <a:buFont typeface="+mj-lt"/>
              <a:buAutoNum type="arabicPeriod"/>
            </a:pPr>
            <a:r>
              <a:rPr lang="en-GB" sz="2800" dirty="0" err="1"/>
              <a:t>Erzeugungsmuster</a:t>
            </a:r>
            <a:r>
              <a:rPr lang="en-GB" sz="2800" dirty="0"/>
              <a:t> (</a:t>
            </a:r>
            <a:r>
              <a:rPr lang="en-GB" sz="2800" dirty="0">
                <a:solidFill>
                  <a:schemeClr val="accent2"/>
                </a:solidFill>
              </a:rPr>
              <a:t>Creational Patterns</a:t>
            </a:r>
            <a:r>
              <a:rPr lang="en-GB" sz="2800" dirty="0"/>
              <a:t>)</a:t>
            </a:r>
          </a:p>
          <a:p>
            <a:pPr marL="514350" lvl="1" indent="0">
              <a:buSzPts val="2700"/>
            </a:pPr>
            <a:r>
              <a:rPr lang="en-GB" sz="2800" dirty="0"/>
              <a:t>e.g. Factory Method, Singleton</a:t>
            </a:r>
          </a:p>
          <a:p>
            <a:pPr marL="571500" lvl="0" indent="-514350">
              <a:buSzPts val="2700"/>
              <a:buFont typeface="+mj-lt"/>
              <a:buAutoNum type="arabicPeriod"/>
            </a:pPr>
            <a:r>
              <a:rPr lang="en-GB" sz="2800" dirty="0" err="1"/>
              <a:t>Strukturmuster</a:t>
            </a:r>
            <a:r>
              <a:rPr lang="en-GB" sz="2800" dirty="0"/>
              <a:t> (</a:t>
            </a:r>
            <a:r>
              <a:rPr lang="en-GB" sz="2800" dirty="0">
                <a:solidFill>
                  <a:schemeClr val="accent2"/>
                </a:solidFill>
              </a:rPr>
              <a:t>Structural Patterns</a:t>
            </a:r>
            <a:r>
              <a:rPr lang="en-GB" sz="2800" dirty="0">
                <a:solidFill>
                  <a:schemeClr val="tx1"/>
                </a:solidFill>
              </a:rPr>
              <a:t>)</a:t>
            </a:r>
            <a:endParaRPr lang="en-GB" sz="2800" dirty="0"/>
          </a:p>
          <a:p>
            <a:pPr marL="514350" lvl="1" indent="0">
              <a:buSzPts val="2700"/>
            </a:pPr>
            <a:r>
              <a:rPr lang="en-GB" sz="2800" dirty="0"/>
              <a:t>e.g. Composite, Adapter</a:t>
            </a:r>
          </a:p>
          <a:p>
            <a:pPr marL="514350" indent="-457200">
              <a:buSzPts val="2700"/>
              <a:buFont typeface="+mj-lt"/>
              <a:buAutoNum type="arabicPeriod"/>
            </a:pPr>
            <a:r>
              <a:rPr lang="en-GB" sz="2800" dirty="0" err="1"/>
              <a:t>Verhaltensmuster</a:t>
            </a:r>
            <a:r>
              <a:rPr lang="en-GB" sz="2800" dirty="0"/>
              <a:t> (</a:t>
            </a:r>
            <a:r>
              <a:rPr lang="en-GB" sz="2800" dirty="0" err="1">
                <a:solidFill>
                  <a:schemeClr val="accent2"/>
                </a:solidFill>
              </a:rPr>
              <a:t>Behavioral</a:t>
            </a:r>
            <a:r>
              <a:rPr lang="en-GB" sz="2800" dirty="0">
                <a:solidFill>
                  <a:schemeClr val="accent2"/>
                </a:solidFill>
              </a:rPr>
              <a:t> Patterns</a:t>
            </a:r>
            <a:r>
              <a:rPr lang="en-GB" sz="2800" dirty="0"/>
              <a:t>)</a:t>
            </a:r>
          </a:p>
          <a:p>
            <a:pPr marL="514350" lvl="1" indent="0">
              <a:buSzPts val="2700"/>
            </a:pPr>
            <a:r>
              <a:rPr lang="en-GB" sz="2800" dirty="0"/>
              <a:t>e.g. Observer, Strategy</a:t>
            </a:r>
            <a:endParaRPr lang="de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E32591-DEE0-A84C-B5C3-9FBBD98A4F2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14</a:t>
            </a:fld>
            <a:endParaRPr lang="de"/>
          </a:p>
        </p:txBody>
      </p:sp>
      <p:sp>
        <p:nvSpPr>
          <p:cNvPr id="3" name="Google Shape;143;p15">
            <a:extLst>
              <a:ext uri="{FF2B5EF4-FFF2-40B4-BE49-F238E27FC236}">
                <a16:creationId xmlns:a16="http://schemas.microsoft.com/office/drawing/2014/main" id="{6F39D743-7545-6770-B97B-C889F07684FF}"/>
              </a:ext>
            </a:extLst>
          </p:cNvPr>
          <p:cNvSpPr txBox="1"/>
          <p:nvPr/>
        </p:nvSpPr>
        <p:spPr>
          <a:xfrm>
            <a:off x="387715" y="6562786"/>
            <a:ext cx="75855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25" tIns="95625" rIns="95625" bIns="95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dirty="0">
                <a:solidFill>
                  <a:srgbClr val="3F3F3F"/>
                </a:solidFill>
              </a:rPr>
              <a:t>Objektorientierte  Programmierung 2023</a:t>
            </a:r>
            <a:endParaRPr sz="800" dirty="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CDD8-2169-1B47-A069-CEECBB1AD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Model/View </a:t>
            </a:r>
            <a:r>
              <a:rPr lang="en-GB" b="1" dirty="0" err="1"/>
              <a:t>Architektur</a:t>
            </a:r>
            <a:r>
              <a:rPr lang="en-GB" b="1" dirty="0"/>
              <a:t> in QT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9A6D2-B54C-294D-8095-FB741FE48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95546" y="1418152"/>
            <a:ext cx="5190326" cy="3978000"/>
          </a:xfrm>
        </p:spPr>
        <p:txBody>
          <a:bodyPr/>
          <a:lstStyle/>
          <a:p>
            <a:pPr marL="268288" indent="-254000"/>
            <a:r>
              <a:rPr lang="en-GB" dirty="0"/>
              <a:t>The </a:t>
            </a:r>
            <a:r>
              <a:rPr lang="en-GB" b="1" dirty="0">
                <a:solidFill>
                  <a:schemeClr val="accent2"/>
                </a:solidFill>
              </a:rPr>
              <a:t>model</a:t>
            </a:r>
            <a:r>
              <a:rPr lang="en-GB" dirty="0"/>
              <a:t> communicates with a source of data, providing an </a:t>
            </a:r>
            <a:r>
              <a:rPr lang="en-GB" i="1" dirty="0"/>
              <a:t>interface</a:t>
            </a:r>
            <a:r>
              <a:rPr lang="en-GB" dirty="0"/>
              <a:t> for the other components in the architecture. The nature of the communication depends on the type of data source, and the way the model is implemented.</a:t>
            </a:r>
          </a:p>
          <a:p>
            <a:pPr marL="268288" indent="-254000"/>
            <a:r>
              <a:rPr lang="en-GB" dirty="0"/>
              <a:t>The </a:t>
            </a:r>
            <a:r>
              <a:rPr lang="en-GB" b="1" dirty="0">
                <a:solidFill>
                  <a:schemeClr val="accent2"/>
                </a:solidFill>
              </a:rPr>
              <a:t>view</a:t>
            </a:r>
            <a:r>
              <a:rPr lang="en-GB" dirty="0"/>
              <a:t> obtains </a:t>
            </a:r>
            <a:r>
              <a:rPr lang="en-GB" i="1" dirty="0"/>
              <a:t>model indexes</a:t>
            </a:r>
            <a:r>
              <a:rPr lang="en-GB" dirty="0"/>
              <a:t> from the model; these are references to items of data. By supplying model indexes to the model, the view can retrieve items of data from the data source.</a:t>
            </a:r>
          </a:p>
          <a:p>
            <a:pPr marL="268288" indent="-254000"/>
            <a:r>
              <a:rPr lang="en-GB" dirty="0"/>
              <a:t>In standard views, a </a:t>
            </a:r>
            <a:r>
              <a:rPr lang="en-GB" i="1" dirty="0"/>
              <a:t>delegate</a:t>
            </a:r>
            <a:r>
              <a:rPr lang="en-GB" dirty="0"/>
              <a:t> renders the items of data. When an item is edited, the delegate communicates with the model directly using model indexes.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F24DB-0B72-9D4A-817B-EDFC2597EC6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15</a:t>
            </a:fld>
            <a:endParaRPr lang="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6214EE-3644-844D-BC9B-9BB6DAD8E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9" y="1995714"/>
            <a:ext cx="3335887" cy="358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121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Model View Controller </a:t>
            </a:r>
            <a:r>
              <a:rPr lang="de" b="1"/>
              <a:t>(Fortsetzung)</a:t>
            </a:r>
            <a:endParaRPr b="1" dirty="0"/>
          </a:p>
        </p:txBody>
      </p:sp>
      <p:sp>
        <p:nvSpPr>
          <p:cNvPr id="187" name="Google Shape;187;p22"/>
          <p:cNvSpPr txBox="1">
            <a:spLocks noGrp="1"/>
          </p:cNvSpPr>
          <p:nvPr>
            <p:ph type="body" idx="1"/>
          </p:nvPr>
        </p:nvSpPr>
        <p:spPr>
          <a:xfrm>
            <a:off x="457175" y="1604850"/>
            <a:ext cx="8392500" cy="3978000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457200" lvl="0" indent="-400050" algn="l" rtl="0">
              <a:spcBef>
                <a:spcPts val="500"/>
              </a:spcBef>
              <a:spcAft>
                <a:spcPts val="0"/>
              </a:spcAft>
              <a:buSzPts val="2700"/>
              <a:buChar char="●"/>
            </a:pPr>
            <a:r>
              <a:rPr lang="de" sz="2700"/>
              <a:t>Propagierung von Änderungen: </a:t>
            </a:r>
            <a:r>
              <a:rPr lang="de" sz="2700">
                <a:solidFill>
                  <a:schemeClr val="accent2"/>
                </a:solidFill>
              </a:rPr>
              <a:t>Observer Pattern</a:t>
            </a:r>
            <a:endParaRPr sz="2700">
              <a:solidFill>
                <a:schemeClr val="accent2"/>
              </a:solidFill>
            </a:endParaRPr>
          </a:p>
          <a:p>
            <a:pPr marL="914400" lvl="1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de" sz="2700"/>
              <a:t>Kommt z.B. auch bei Client/Server-Programmierung zur Benachrichtigung der Clients zum Einsatz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de" sz="2700"/>
              <a:t>Geschachtelte Views: </a:t>
            </a:r>
            <a:r>
              <a:rPr lang="de" sz="2700">
                <a:solidFill>
                  <a:schemeClr val="accent2"/>
                </a:solidFill>
              </a:rPr>
              <a:t>Composite Pattern</a:t>
            </a:r>
            <a:endParaRPr sz="2700">
              <a:solidFill>
                <a:schemeClr val="accent2"/>
              </a:solidFill>
            </a:endParaRPr>
          </a:p>
          <a:p>
            <a:pPr marL="914400" lvl="1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de" sz="2700"/>
              <a:t>View enthält weitere Views, wird aber wie ein einziger View behandelt</a:t>
            </a:r>
            <a:endParaRPr sz="2700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de" sz="2700"/>
              <a:t>Reaktion auf Events im Controller: </a:t>
            </a:r>
            <a:r>
              <a:rPr lang="de" sz="2700">
                <a:solidFill>
                  <a:schemeClr val="accent2"/>
                </a:solidFill>
              </a:rPr>
              <a:t>Strategy Pattern</a:t>
            </a:r>
            <a:endParaRPr sz="2700">
              <a:solidFill>
                <a:schemeClr val="accent2"/>
              </a:solidFill>
            </a:endParaRPr>
          </a:p>
          <a:p>
            <a:pPr marL="914400" lvl="1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de" sz="2700"/>
              <a:t>Eingabedaten können validiert werden</a:t>
            </a:r>
            <a:endParaRPr sz="2700"/>
          </a:p>
          <a:p>
            <a:pPr marL="914400" lvl="1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de" sz="2700"/>
              <a:t>Controller können zur Laufzeit gewechselt werden</a:t>
            </a:r>
            <a:br>
              <a:rPr lang="de" sz="2700"/>
            </a:br>
            <a:endParaRPr sz="27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9A8AA5-EB3B-7C4A-B182-88E3DADC7B2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16</a:t>
            </a:fld>
            <a:endParaRPr lang="d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/>
        </p:nvSpPr>
        <p:spPr>
          <a:xfrm>
            <a:off x="457172" y="273352"/>
            <a:ext cx="82287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Observer - Push</a:t>
            </a:r>
            <a:endParaRPr sz="3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393" y="1506228"/>
            <a:ext cx="7613214" cy="46370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10902E-8522-D640-9445-F15DD0E4E70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17</a:t>
            </a:fld>
            <a:endParaRPr lang="d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/>
        </p:nvSpPr>
        <p:spPr>
          <a:xfrm>
            <a:off x="457172" y="273352"/>
            <a:ext cx="82287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200" b="1" dirty="0"/>
              <a:t>Observer</a:t>
            </a:r>
            <a:r>
              <a:rPr lang="de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Pull</a:t>
            </a:r>
            <a:endParaRPr sz="3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102" y="1469635"/>
            <a:ext cx="7896987" cy="48326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50D494-E509-9E42-B39F-3197902D01F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18</a:t>
            </a:fld>
            <a:endParaRPr lang="d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/>
        </p:nvSpPr>
        <p:spPr>
          <a:xfrm>
            <a:off x="457172" y="273352"/>
            <a:ext cx="82287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3200" b="1"/>
            </a:lvl1pPr>
          </a:lstStyle>
          <a:p>
            <a:r>
              <a:rPr lang="de" dirty="0"/>
              <a:t>Abhängigkeiten ohne Observer</a:t>
            </a:r>
            <a:endParaRPr dirty="0"/>
          </a:p>
        </p:txBody>
      </p:sp>
      <p:sp>
        <p:nvSpPr>
          <p:cNvPr id="236" name="Google Shape;236;p30"/>
          <p:cNvSpPr txBox="1"/>
          <p:nvPr/>
        </p:nvSpPr>
        <p:spPr>
          <a:xfrm>
            <a:off x="457175" y="1604850"/>
            <a:ext cx="83823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ourier New"/>
              <a:buChar char="●"/>
            </a:pPr>
            <a:r>
              <a:rPr lang="de" sz="250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myGraphView1.setGraph(</a:t>
            </a:r>
            <a:r>
              <a:rPr lang="de" sz="250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this.toPieChart</a:t>
            </a:r>
            <a:r>
              <a:rPr lang="de" sz="250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()); myGraphView1.draw();</a:t>
            </a:r>
            <a:endParaRPr sz="250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ourier New"/>
              <a:buChar char="●"/>
            </a:pPr>
            <a:r>
              <a:rPr lang="de" sz="250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myGraphView2.setGraph(</a:t>
            </a:r>
            <a:r>
              <a:rPr lang="de" sz="250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this.toBarChart</a:t>
            </a:r>
            <a:r>
              <a:rPr lang="de" sz="250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()); myGraphView2.draw();</a:t>
            </a:r>
            <a:endParaRPr sz="250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ourier New"/>
              <a:buChar char="●"/>
            </a:pPr>
            <a:r>
              <a:rPr lang="de" sz="250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250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2929" y="4082318"/>
            <a:ext cx="6998318" cy="23962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17841C-D35E-7543-8338-AB3DC7CDA51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19</a:t>
            </a:fld>
            <a:endParaRPr lang="d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Übersicht</a:t>
            </a:r>
            <a:endParaRPr b="1" dirty="0"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457171" y="1604841"/>
            <a:ext cx="8547491" cy="3105045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de-DE" sz="2400" dirty="0"/>
              <a:t>Wiederholung</a:t>
            </a:r>
          </a:p>
          <a:p>
            <a:pPr lvl="1" indent="-381000">
              <a:lnSpc>
                <a:spcPct val="150000"/>
              </a:lnSpc>
              <a:buSzPts val="2400"/>
              <a:buFont typeface="Arial"/>
              <a:buChar char="●"/>
            </a:pPr>
            <a:r>
              <a:rPr lang="de-DE" sz="2400" dirty="0"/>
              <a:t>UML Beziehungen</a:t>
            </a:r>
          </a:p>
          <a:p>
            <a:pPr lvl="1" indent="-381000">
              <a:lnSpc>
                <a:spcPct val="150000"/>
              </a:lnSpc>
              <a:buSzPts val="2400"/>
              <a:buFont typeface="Arial"/>
              <a:buChar char="●"/>
            </a:pPr>
            <a:r>
              <a:rPr lang="de-DE" sz="2400" dirty="0"/>
              <a:t>Model-View Controller, Entwurfsmuster</a:t>
            </a:r>
          </a:p>
          <a:p>
            <a:pPr indent="-381000">
              <a:lnSpc>
                <a:spcPct val="150000"/>
              </a:lnSpc>
              <a:buSzPts val="2400"/>
              <a:buFont typeface="Arial"/>
              <a:buChar char="●"/>
            </a:pPr>
            <a:r>
              <a:rPr lang="de-DE" sz="2400" dirty="0"/>
              <a:t>Grafische Benutzeroberfläche mit </a:t>
            </a:r>
            <a:r>
              <a:rPr lang="de-DE" sz="2400" dirty="0" err="1"/>
              <a:t>Qt</a:t>
            </a:r>
            <a:endParaRPr lang="de-DE" sz="2400" dirty="0"/>
          </a:p>
        </p:txBody>
      </p:sp>
      <p:sp>
        <p:nvSpPr>
          <p:cNvPr id="143" name="Google Shape;143;p15"/>
          <p:cNvSpPr txBox="1"/>
          <p:nvPr/>
        </p:nvSpPr>
        <p:spPr>
          <a:xfrm>
            <a:off x="387715" y="6562786"/>
            <a:ext cx="75855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25" tIns="95625" rIns="95625" bIns="95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dirty="0">
                <a:solidFill>
                  <a:srgbClr val="3F3F3F"/>
                </a:solidFill>
              </a:rPr>
              <a:t>Objektorientierte  Programmierung 2023</a:t>
            </a:r>
            <a:endParaRPr sz="800" dirty="0">
              <a:solidFill>
                <a:srgbClr val="3F3F3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FEDC3-CBDF-A944-9174-ECAAFE58148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</a:t>
            </a:fld>
            <a:endParaRPr lang="de"/>
          </a:p>
        </p:txBody>
      </p:sp>
      <p:sp>
        <p:nvSpPr>
          <p:cNvPr id="2" name="Google Shape;140;p15">
            <a:extLst>
              <a:ext uri="{FF2B5EF4-FFF2-40B4-BE49-F238E27FC236}">
                <a16:creationId xmlns:a16="http://schemas.microsoft.com/office/drawing/2014/main" id="{A232511B-B34F-8629-BD63-B3E3B5257ADB}"/>
              </a:ext>
            </a:extLst>
          </p:cNvPr>
          <p:cNvSpPr txBox="1">
            <a:spLocks/>
          </p:cNvSpPr>
          <p:nvPr/>
        </p:nvSpPr>
        <p:spPr>
          <a:xfrm>
            <a:off x="457172" y="5197295"/>
            <a:ext cx="7213628" cy="10801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i="1" dirty="0" err="1"/>
              <a:t>Hauptprüfung</a:t>
            </a:r>
            <a:r>
              <a:rPr lang="en-GB" i="1" dirty="0"/>
              <a:t>:</a:t>
            </a:r>
            <a:r>
              <a:rPr lang="en-GB" dirty="0"/>
              <a:t>	</a:t>
            </a:r>
            <a:r>
              <a:rPr lang="en-GB" b="1" dirty="0" err="1"/>
              <a:t>Donnerstag</a:t>
            </a:r>
            <a:r>
              <a:rPr lang="en-GB" b="1" dirty="0"/>
              <a:t> 15. </a:t>
            </a:r>
            <a:r>
              <a:rPr lang="en-GB" b="1" dirty="0" err="1"/>
              <a:t>Juni</a:t>
            </a:r>
            <a:r>
              <a:rPr lang="en-GB" b="1" dirty="0"/>
              <a:t> – 14 </a:t>
            </a:r>
            <a:r>
              <a:rPr lang="en-GB" b="1" dirty="0" err="1"/>
              <a:t>Uhr</a:t>
            </a:r>
            <a:endParaRPr lang="en-GB" b="1" dirty="0"/>
          </a:p>
          <a:p>
            <a:r>
              <a:rPr lang="en-GB" i="1" dirty="0" err="1"/>
              <a:t>Nebenprüfung</a:t>
            </a:r>
            <a:r>
              <a:rPr lang="en-GB" i="1" dirty="0"/>
              <a:t>:</a:t>
            </a:r>
            <a:r>
              <a:rPr lang="en-GB" dirty="0"/>
              <a:t>	</a:t>
            </a:r>
            <a:r>
              <a:rPr lang="en-GB" b="1" dirty="0" err="1"/>
              <a:t>Mittwoch</a:t>
            </a:r>
            <a:r>
              <a:rPr lang="en-GB" b="1" dirty="0"/>
              <a:t> 21. </a:t>
            </a:r>
            <a:r>
              <a:rPr lang="en-GB" b="1" dirty="0" err="1"/>
              <a:t>Juni</a:t>
            </a:r>
            <a:r>
              <a:rPr lang="en-GB" b="1" dirty="0"/>
              <a:t> – 10 </a:t>
            </a:r>
            <a:r>
              <a:rPr lang="en-GB" b="1" dirty="0" err="1"/>
              <a:t>Uhr</a:t>
            </a:r>
            <a:endParaRPr lang="en-GB" b="1" dirty="0"/>
          </a:p>
          <a:p>
            <a:r>
              <a:rPr lang="en-GB" i="1" dirty="0" err="1"/>
              <a:t>Nachprüfung</a:t>
            </a:r>
            <a:r>
              <a:rPr lang="en-GB" i="1" dirty="0"/>
              <a:t>:</a:t>
            </a:r>
            <a:r>
              <a:rPr lang="en-GB" dirty="0"/>
              <a:t>	</a:t>
            </a:r>
            <a:r>
              <a:rPr lang="en-GB" b="1" dirty="0" err="1"/>
              <a:t>Donnerstag</a:t>
            </a:r>
            <a:r>
              <a:rPr lang="en-GB" b="1" dirty="0"/>
              <a:t> 13. </a:t>
            </a:r>
            <a:r>
              <a:rPr lang="en-GB" b="1" dirty="0" err="1"/>
              <a:t>Juli</a:t>
            </a:r>
            <a:r>
              <a:rPr lang="en-GB" b="1" dirty="0"/>
              <a:t> – 10 </a:t>
            </a:r>
            <a:r>
              <a:rPr lang="en-GB" b="1" dirty="0" err="1"/>
              <a:t>Uhr</a:t>
            </a:r>
            <a:r>
              <a:rPr lang="en-GB" b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B00CB-2147-E67E-6DEF-95EE6CA8A5BA}"/>
              </a:ext>
            </a:extLst>
          </p:cNvPr>
          <p:cNvSpPr txBox="1"/>
          <p:nvPr/>
        </p:nvSpPr>
        <p:spPr>
          <a:xfrm>
            <a:off x="7532042" y="5197296"/>
            <a:ext cx="1260236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i="1" dirty="0" err="1"/>
              <a:t>Anmeldung</a:t>
            </a:r>
            <a:r>
              <a:rPr lang="en-US" sz="1600" i="1" dirty="0"/>
              <a:t> via Forms </a:t>
            </a:r>
            <a:r>
              <a:rPr lang="en-US" sz="1600" i="1" dirty="0" err="1"/>
              <a:t>notwendig</a:t>
            </a:r>
            <a:r>
              <a:rPr lang="en-US" sz="1600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50815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/>
        </p:nvSpPr>
        <p:spPr>
          <a:xfrm>
            <a:off x="457172" y="273352"/>
            <a:ext cx="82287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200" b="1" dirty="0"/>
              <a:t>Abhängigkeiten</a:t>
            </a:r>
            <a:r>
              <a:rPr lang="de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mit Observer</a:t>
            </a:r>
            <a:endParaRPr sz="3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457172" y="1604841"/>
            <a:ext cx="8228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93700" marR="0" lvl="0" indent="-387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ourier New"/>
              <a:buChar char="●"/>
            </a:pPr>
            <a:r>
              <a:rPr lang="de" sz="270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model.getState1();</a:t>
            </a:r>
            <a:endParaRPr sz="270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93700" marR="0" lvl="0" indent="-387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ourier New"/>
              <a:buChar char="●"/>
            </a:pPr>
            <a:r>
              <a:rPr lang="de" sz="270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model.getState2();</a:t>
            </a:r>
            <a:endParaRPr sz="270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219" y="2902856"/>
            <a:ext cx="8701562" cy="30262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BB343-252C-0449-AEFD-DADA5C72CC8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20</a:t>
            </a:fld>
            <a:endParaRPr lang="d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/>
        </p:nvSpPr>
        <p:spPr>
          <a:xfrm>
            <a:off x="457172" y="273352"/>
            <a:ext cx="82287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2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Strategy</a:t>
            </a:r>
            <a:endParaRPr sz="3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4"/>
          <p:cNvSpPr txBox="1"/>
          <p:nvPr/>
        </p:nvSpPr>
        <p:spPr>
          <a:xfrm>
            <a:off x="457172" y="1604841"/>
            <a:ext cx="8228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 Strategiemuster entkoppelt Objekte von ihrem Verhalten und unterstützt den Austausch von Algorithmen</a:t>
            </a: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5450" y="2835700"/>
            <a:ext cx="6886850" cy="356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47EB7A-3311-5949-AAD1-00768B6717B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21</a:t>
            </a:fld>
            <a:endParaRPr lang="d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</a:pPr>
            <a:r>
              <a:rPr lang="de" sz="3200" b="1" dirty="0">
                <a:solidFill>
                  <a:srgbClr val="000000"/>
                </a:solidFill>
              </a:rPr>
              <a:t>Composite</a:t>
            </a:r>
            <a:endParaRPr sz="3200" b="1" dirty="0">
              <a:solidFill>
                <a:srgbClr val="000000"/>
              </a:solidFill>
            </a:endParaRPr>
          </a:p>
        </p:txBody>
      </p:sp>
      <p:sp>
        <p:nvSpPr>
          <p:cNvPr id="331" name="Google Shape;331;p45"/>
          <p:cNvSpPr txBox="1">
            <a:spLocks noGrp="1"/>
          </p:cNvSpPr>
          <p:nvPr>
            <p:ph type="body" idx="1"/>
          </p:nvPr>
        </p:nvSpPr>
        <p:spPr>
          <a:xfrm>
            <a:off x="6469056" y="2764364"/>
            <a:ext cx="1606759" cy="537468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i="1" dirty="0" err="1"/>
              <a:t>Beispiel</a:t>
            </a:r>
            <a:endParaRPr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F2F205-CCAF-4047-8DAF-C6AE333E5A2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22</a:t>
            </a:fld>
            <a:endParaRPr lang="de"/>
          </a:p>
        </p:txBody>
      </p:sp>
      <p:pic>
        <p:nvPicPr>
          <p:cNvPr id="1026" name="Picture 2" descr="Composite">
            <a:extLst>
              <a:ext uri="{FF2B5EF4-FFF2-40B4-BE49-F238E27FC236}">
                <a16:creationId xmlns:a16="http://schemas.microsoft.com/office/drawing/2014/main" id="{B42589F6-E113-7F60-552B-30E8ECD3D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249" y="3122191"/>
            <a:ext cx="2922089" cy="292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osite Design Pattern in Go (GoLang) - Welcome To Golang By Example">
            <a:extLst>
              <a:ext uri="{FF2B5EF4-FFF2-40B4-BE49-F238E27FC236}">
                <a16:creationId xmlns:a16="http://schemas.microsoft.com/office/drawing/2014/main" id="{FDF8B556-BAB3-81C2-CA31-DEFC6C6AB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50" y="1345558"/>
            <a:ext cx="6018399" cy="449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31;p45">
            <a:extLst>
              <a:ext uri="{FF2B5EF4-FFF2-40B4-BE49-F238E27FC236}">
                <a16:creationId xmlns:a16="http://schemas.microsoft.com/office/drawing/2014/main" id="{F716EF0A-0798-9609-7D4F-F6959BBCAA25}"/>
              </a:ext>
            </a:extLst>
          </p:cNvPr>
          <p:cNvSpPr txBox="1">
            <a:spLocks/>
          </p:cNvSpPr>
          <p:nvPr/>
        </p:nvSpPr>
        <p:spPr>
          <a:xfrm>
            <a:off x="6006243" y="6038318"/>
            <a:ext cx="3077095" cy="537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sz="1400" dirty="0"/>
              <a:t>”operation” </a:t>
            </a:r>
            <a:r>
              <a:rPr lang="en-US" sz="1400" dirty="0" err="1"/>
              <a:t>könnte</a:t>
            </a:r>
            <a:r>
              <a:rPr lang="en-US" sz="1400" dirty="0"/>
              <a:t> sein </a:t>
            </a:r>
            <a:r>
              <a:rPr lang="en-US" sz="1400" dirty="0" err="1"/>
              <a:t>getWeight</a:t>
            </a:r>
            <a:r>
              <a:rPr lang="en-US" sz="1400" dirty="0"/>
              <a:t>()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100000"/>
              </a:lnSpc>
              <a:buClr>
                <a:srgbClr val="000000"/>
              </a:buClr>
            </a:pPr>
            <a:r>
              <a:rPr lang="de" sz="3200" b="1" dirty="0">
                <a:solidFill>
                  <a:srgbClr val="000000"/>
                </a:solidFill>
              </a:rPr>
              <a:t>Singleton</a:t>
            </a:r>
            <a:endParaRPr sz="3200" b="1" dirty="0">
              <a:solidFill>
                <a:srgbClr val="000000"/>
              </a:solidFill>
            </a:endParaRPr>
          </a:p>
        </p:txBody>
      </p:sp>
      <p:sp>
        <p:nvSpPr>
          <p:cNvPr id="256" name="Google Shape;256;p33"/>
          <p:cNvSpPr txBox="1">
            <a:spLocks noGrp="1"/>
          </p:cNvSpPr>
          <p:nvPr>
            <p:ph type="body" idx="1"/>
          </p:nvPr>
        </p:nvSpPr>
        <p:spPr>
          <a:xfrm>
            <a:off x="457172" y="1488729"/>
            <a:ext cx="8228700" cy="3978000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lvl="0" indent="-457200" algn="l" rtl="0">
              <a:spcBef>
                <a:spcPts val="500"/>
              </a:spcBef>
              <a:spcAft>
                <a:spcPts val="0"/>
              </a:spcAft>
              <a:buSzPct val="200000"/>
              <a:buFont typeface="Arial" panose="020B0604020202020204" pitchFamily="34" charset="0"/>
              <a:buChar char="•"/>
            </a:pPr>
            <a:r>
              <a:rPr lang="de" sz="2400" dirty="0"/>
              <a:t>nur private Konstruktoren</a:t>
            </a:r>
          </a:p>
          <a:p>
            <a:pPr lvl="0" indent="-457200">
              <a:buSzPct val="200000"/>
              <a:buFont typeface="Arial" panose="020B0604020202020204" pitchFamily="34" charset="0"/>
              <a:buChar char="•"/>
            </a:pPr>
            <a:r>
              <a:rPr lang="de" sz="2400" dirty="0"/>
              <a:t>statische </a:t>
            </a:r>
            <a:r>
              <a:rPr lang="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getInstance</a:t>
            </a:r>
            <a:r>
              <a:rPr lang="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" sz="2400" dirty="0"/>
              <a:t> Methode</a:t>
            </a:r>
          </a:p>
          <a:p>
            <a:pPr lvl="0" indent="-457200">
              <a:buSzPct val="200000"/>
              <a:buFont typeface="Arial" panose="020B0604020202020204" pitchFamily="34" charset="0"/>
              <a:buChar char="•"/>
            </a:pPr>
            <a:r>
              <a:rPr lang="en-US" sz="2400" dirty="0" err="1"/>
              <a:t>statische</a:t>
            </a:r>
            <a:r>
              <a:rPr lang="en-US" sz="2400" dirty="0"/>
              <a:t> Member für </a:t>
            </a:r>
            <a:r>
              <a:rPr lang="en-US" sz="2400" dirty="0" err="1"/>
              <a:t>einzige</a:t>
            </a:r>
            <a:r>
              <a:rPr lang="en-US" sz="2400" dirty="0"/>
              <a:t> </a:t>
            </a:r>
            <a:r>
              <a:rPr lang="en-US" sz="2400" dirty="0" err="1"/>
              <a:t>Instanz</a:t>
            </a:r>
            <a:endParaRPr sz="2400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18978"/>
            <a:ext cx="9144001" cy="27517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CFE01-CA00-9840-84DD-68202E726C1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23</a:t>
            </a:fld>
            <a:endParaRPr lang="d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>
            <a:spLocks noGrp="1"/>
          </p:cNvSpPr>
          <p:nvPr>
            <p:ph type="title"/>
          </p:nvPr>
        </p:nvSpPr>
        <p:spPr>
          <a:xfrm>
            <a:off x="1821543" y="273352"/>
            <a:ext cx="6871586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s</a:t>
            </a:r>
            <a:r>
              <a:rPr lang="de" b="1" dirty="0" err="1"/>
              <a:t>prich</a:t>
            </a:r>
            <a:r>
              <a:rPr lang="de" b="1" dirty="0"/>
              <a:t> „</a:t>
            </a:r>
            <a:r>
              <a:rPr lang="de" b="1" dirty="0" err="1"/>
              <a:t>kjut</a:t>
            </a:r>
            <a:r>
              <a:rPr lang="de" b="1" dirty="0"/>
              <a:t>“ – engl. „</a:t>
            </a:r>
            <a:r>
              <a:rPr lang="de" b="1" dirty="0" err="1"/>
              <a:t>cute</a:t>
            </a:r>
            <a:r>
              <a:rPr lang="de" b="1" dirty="0"/>
              <a:t>“</a:t>
            </a:r>
            <a:endParaRPr b="1" dirty="0"/>
          </a:p>
        </p:txBody>
      </p:sp>
      <p:sp>
        <p:nvSpPr>
          <p:cNvPr id="230" name="Google Shape;230;p29"/>
          <p:cNvSpPr txBox="1">
            <a:spLocks noGrp="1"/>
          </p:cNvSpPr>
          <p:nvPr>
            <p:ph type="body" idx="1"/>
          </p:nvPr>
        </p:nvSpPr>
        <p:spPr>
          <a:xfrm>
            <a:off x="457172" y="1604841"/>
            <a:ext cx="8228700" cy="3978000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lvl="0" indent="-355600">
              <a:spcBef>
                <a:spcPts val="600"/>
              </a:spcBef>
              <a:buChar char="●"/>
            </a:pPr>
            <a:r>
              <a:rPr lang="en-GB" dirty="0" err="1"/>
              <a:t>Zentrale</a:t>
            </a:r>
            <a:r>
              <a:rPr lang="en-GB" dirty="0"/>
              <a:t> Qt </a:t>
            </a:r>
            <a:r>
              <a:rPr lang="en-GB" dirty="0" err="1"/>
              <a:t>Grundkonzepte</a:t>
            </a:r>
            <a:r>
              <a:rPr lang="en-GB" dirty="0"/>
              <a:t>:</a:t>
            </a:r>
          </a:p>
          <a:p>
            <a:pPr lvl="1" indent="-355600">
              <a:spcBef>
                <a:spcPts val="600"/>
              </a:spcBef>
              <a:buChar char="○"/>
            </a:pPr>
            <a:r>
              <a:rPr lang="en-GB" dirty="0" err="1"/>
              <a:t>Zusätzlicher</a:t>
            </a:r>
            <a:r>
              <a:rPr lang="en-GB" dirty="0"/>
              <a:t> </a:t>
            </a:r>
            <a:r>
              <a:rPr lang="en-GB" dirty="0" err="1"/>
              <a:t>Präprozessor</a:t>
            </a:r>
            <a:r>
              <a:rPr lang="en-GB" dirty="0"/>
              <a:t>/</a:t>
            </a:r>
            <a:r>
              <a:rPr lang="en-GB" dirty="0" err="1"/>
              <a:t>Codegenerator</a:t>
            </a:r>
            <a:endParaRPr lang="en-GB" dirty="0"/>
          </a:p>
          <a:p>
            <a:pPr lvl="1" indent="-355600">
              <a:spcBef>
                <a:spcPts val="600"/>
              </a:spcBef>
              <a:buChar char="○"/>
            </a:pPr>
            <a:r>
              <a:rPr lang="en-GB" dirty="0" err="1"/>
              <a:t>Introspektion</a:t>
            </a:r>
            <a:endParaRPr lang="en-GB" dirty="0"/>
          </a:p>
          <a:p>
            <a:pPr lvl="1" indent="-355600">
              <a:spcBef>
                <a:spcPts val="600"/>
              </a:spcBef>
              <a:buChar char="○"/>
            </a:pPr>
            <a:r>
              <a:rPr lang="en-GB" dirty="0" err="1"/>
              <a:t>Signale</a:t>
            </a:r>
            <a:r>
              <a:rPr lang="en-GB" dirty="0"/>
              <a:t> und Slots</a:t>
            </a:r>
          </a:p>
          <a:p>
            <a:pPr marL="101600" indent="0">
              <a:spcBef>
                <a:spcPts val="600"/>
              </a:spcBef>
            </a:pPr>
            <a:endParaRPr lang="de" dirty="0"/>
          </a:p>
          <a:p>
            <a:pPr marL="101600" indent="0">
              <a:spcBef>
                <a:spcPts val="600"/>
              </a:spcBef>
            </a:pPr>
            <a:r>
              <a:rPr lang="de" dirty="0"/>
              <a:t>Fürs Labor - am eigenen Computer installieren!</a:t>
            </a:r>
            <a:endParaRPr lang="en-GB" dirty="0"/>
          </a:p>
          <a:p>
            <a:pPr lvl="1" indent="-355600">
              <a:spcBef>
                <a:spcPts val="600"/>
              </a:spcBef>
              <a:buChar char="●"/>
            </a:pPr>
            <a:r>
              <a:rPr lang="de" dirty="0" err="1"/>
              <a:t>Qt</a:t>
            </a:r>
            <a:r>
              <a:rPr lang="de" dirty="0"/>
              <a:t> Library </a:t>
            </a:r>
            <a:r>
              <a:rPr lang="en-GB" dirty="0"/>
              <a:t>Qt-5.15</a:t>
            </a:r>
            <a:endParaRPr dirty="0"/>
          </a:p>
          <a:p>
            <a:pPr lvl="1" indent="-355600">
              <a:spcBef>
                <a:spcPts val="600"/>
              </a:spcBef>
              <a:buChar char="●"/>
            </a:pPr>
            <a:r>
              <a:rPr lang="de" dirty="0" err="1"/>
              <a:t>Qt</a:t>
            </a:r>
            <a:r>
              <a:rPr lang="de" dirty="0"/>
              <a:t> </a:t>
            </a:r>
            <a:r>
              <a:rPr lang="de" dirty="0" err="1"/>
              <a:t>Creator</a:t>
            </a:r>
            <a:r>
              <a:rPr lang="de" dirty="0"/>
              <a:t> IDE 4.14</a:t>
            </a:r>
            <a:endParaRPr dirty="0"/>
          </a:p>
          <a:p>
            <a:pPr lvl="1" indent="-355600">
              <a:spcBef>
                <a:spcPts val="600"/>
              </a:spcBef>
              <a:buChar char="●"/>
            </a:pPr>
            <a:r>
              <a:rPr lang="en-GB" dirty="0"/>
              <a:t>F</a:t>
            </a:r>
            <a:r>
              <a:rPr lang="de" dirty="0" err="1"/>
              <a:t>or</a:t>
            </a:r>
            <a:r>
              <a:rPr lang="de" dirty="0"/>
              <a:t> personal </a:t>
            </a:r>
            <a:r>
              <a:rPr lang="de" dirty="0" err="1"/>
              <a:t>use</a:t>
            </a:r>
            <a:r>
              <a:rPr lang="de" dirty="0"/>
              <a:t> - Lizenz: GPL, LGPL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0FDCAE-F086-BD42-BE5B-56F0414AB0E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24</a:t>
            </a:fld>
            <a:endParaRPr lang="de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D4583B9-E18B-9D4A-AB98-83CFB7415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06" y="141513"/>
            <a:ext cx="1474107" cy="108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ute Panda Face Vector Icon Stock Vector (Royalty Free) 670060813">
            <a:extLst>
              <a:ext uri="{FF2B5EF4-FFF2-40B4-BE49-F238E27FC236}">
                <a16:creationId xmlns:a16="http://schemas.microsoft.com/office/drawing/2014/main" id="{10BEC1CA-66AC-BC41-A1A3-9E2E85EF7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1" t="22347" r="17912" b="29898"/>
          <a:stretch/>
        </p:blipFill>
        <p:spPr bwMode="auto">
          <a:xfrm>
            <a:off x="5942420" y="273352"/>
            <a:ext cx="1241555" cy="100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2AA128-3C9C-E650-8B97-5512A414683F}"/>
              </a:ext>
            </a:extLst>
          </p:cNvPr>
          <p:cNvSpPr/>
          <p:nvPr/>
        </p:nvSpPr>
        <p:spPr>
          <a:xfrm>
            <a:off x="325489" y="3491996"/>
            <a:ext cx="8492066" cy="1972734"/>
          </a:xfrm>
          <a:custGeom>
            <a:avLst/>
            <a:gdLst>
              <a:gd name="connsiteX0" fmla="*/ 0 w 8492066"/>
              <a:gd name="connsiteY0" fmla="*/ 328796 h 1972734"/>
              <a:gd name="connsiteX1" fmla="*/ 328796 w 8492066"/>
              <a:gd name="connsiteY1" fmla="*/ 0 h 1972734"/>
              <a:gd name="connsiteX2" fmla="*/ 1138358 w 8492066"/>
              <a:gd name="connsiteY2" fmla="*/ 0 h 1972734"/>
              <a:gd name="connsiteX3" fmla="*/ 1712886 w 8492066"/>
              <a:gd name="connsiteY3" fmla="*/ 0 h 1972734"/>
              <a:gd name="connsiteX4" fmla="*/ 2209070 w 8492066"/>
              <a:gd name="connsiteY4" fmla="*/ 0 h 1972734"/>
              <a:gd name="connsiteX5" fmla="*/ 2940287 w 8492066"/>
              <a:gd name="connsiteY5" fmla="*/ 0 h 1972734"/>
              <a:gd name="connsiteX6" fmla="*/ 3514815 w 8492066"/>
              <a:gd name="connsiteY6" fmla="*/ 0 h 1972734"/>
              <a:gd name="connsiteX7" fmla="*/ 4324378 w 8492066"/>
              <a:gd name="connsiteY7" fmla="*/ 0 h 1972734"/>
              <a:gd name="connsiteX8" fmla="*/ 4820561 w 8492066"/>
              <a:gd name="connsiteY8" fmla="*/ 0 h 1972734"/>
              <a:gd name="connsiteX9" fmla="*/ 5630123 w 8492066"/>
              <a:gd name="connsiteY9" fmla="*/ 0 h 1972734"/>
              <a:gd name="connsiteX10" fmla="*/ 6047962 w 8492066"/>
              <a:gd name="connsiteY10" fmla="*/ 0 h 1972734"/>
              <a:gd name="connsiteX11" fmla="*/ 6700835 w 8492066"/>
              <a:gd name="connsiteY11" fmla="*/ 0 h 1972734"/>
              <a:gd name="connsiteX12" fmla="*/ 7353708 w 8492066"/>
              <a:gd name="connsiteY12" fmla="*/ 0 h 1972734"/>
              <a:gd name="connsiteX13" fmla="*/ 8163270 w 8492066"/>
              <a:gd name="connsiteY13" fmla="*/ 0 h 1972734"/>
              <a:gd name="connsiteX14" fmla="*/ 8492066 w 8492066"/>
              <a:gd name="connsiteY14" fmla="*/ 328796 h 1972734"/>
              <a:gd name="connsiteX15" fmla="*/ 8492066 w 8492066"/>
              <a:gd name="connsiteY15" fmla="*/ 986367 h 1972734"/>
              <a:gd name="connsiteX16" fmla="*/ 8492066 w 8492066"/>
              <a:gd name="connsiteY16" fmla="*/ 1643938 h 1972734"/>
              <a:gd name="connsiteX17" fmla="*/ 8163270 w 8492066"/>
              <a:gd name="connsiteY17" fmla="*/ 1972734 h 1972734"/>
              <a:gd name="connsiteX18" fmla="*/ 7432052 w 8492066"/>
              <a:gd name="connsiteY18" fmla="*/ 1972734 h 1972734"/>
              <a:gd name="connsiteX19" fmla="*/ 6935869 w 8492066"/>
              <a:gd name="connsiteY19" fmla="*/ 1972734 h 1972734"/>
              <a:gd name="connsiteX20" fmla="*/ 6126307 w 8492066"/>
              <a:gd name="connsiteY20" fmla="*/ 1972734 h 1972734"/>
              <a:gd name="connsiteX21" fmla="*/ 5473434 w 8492066"/>
              <a:gd name="connsiteY21" fmla="*/ 1972734 h 1972734"/>
              <a:gd name="connsiteX22" fmla="*/ 4977251 w 8492066"/>
              <a:gd name="connsiteY22" fmla="*/ 1972734 h 1972734"/>
              <a:gd name="connsiteX23" fmla="*/ 4324378 w 8492066"/>
              <a:gd name="connsiteY23" fmla="*/ 1972734 h 1972734"/>
              <a:gd name="connsiteX24" fmla="*/ 3906539 w 8492066"/>
              <a:gd name="connsiteY24" fmla="*/ 1972734 h 1972734"/>
              <a:gd name="connsiteX25" fmla="*/ 3488701 w 8492066"/>
              <a:gd name="connsiteY25" fmla="*/ 1972734 h 1972734"/>
              <a:gd name="connsiteX26" fmla="*/ 2835828 w 8492066"/>
              <a:gd name="connsiteY26" fmla="*/ 1972734 h 1972734"/>
              <a:gd name="connsiteX27" fmla="*/ 2339644 w 8492066"/>
              <a:gd name="connsiteY27" fmla="*/ 1972734 h 1972734"/>
              <a:gd name="connsiteX28" fmla="*/ 1608427 w 8492066"/>
              <a:gd name="connsiteY28" fmla="*/ 1972734 h 1972734"/>
              <a:gd name="connsiteX29" fmla="*/ 1112243 w 8492066"/>
              <a:gd name="connsiteY29" fmla="*/ 1972734 h 1972734"/>
              <a:gd name="connsiteX30" fmla="*/ 328796 w 8492066"/>
              <a:gd name="connsiteY30" fmla="*/ 1972734 h 1972734"/>
              <a:gd name="connsiteX31" fmla="*/ 0 w 8492066"/>
              <a:gd name="connsiteY31" fmla="*/ 1643938 h 1972734"/>
              <a:gd name="connsiteX32" fmla="*/ 0 w 8492066"/>
              <a:gd name="connsiteY32" fmla="*/ 973216 h 1972734"/>
              <a:gd name="connsiteX33" fmla="*/ 0 w 8492066"/>
              <a:gd name="connsiteY33" fmla="*/ 328796 h 197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492066" h="1972734" extrusionOk="0">
                <a:moveTo>
                  <a:pt x="0" y="328796"/>
                </a:moveTo>
                <a:cubicBezTo>
                  <a:pt x="-11884" y="139877"/>
                  <a:pt x="135016" y="4576"/>
                  <a:pt x="328796" y="0"/>
                </a:cubicBezTo>
                <a:cubicBezTo>
                  <a:pt x="564003" y="-23171"/>
                  <a:pt x="863862" y="-7578"/>
                  <a:pt x="1138358" y="0"/>
                </a:cubicBezTo>
                <a:cubicBezTo>
                  <a:pt x="1412854" y="7578"/>
                  <a:pt x="1595301" y="-2330"/>
                  <a:pt x="1712886" y="0"/>
                </a:cubicBezTo>
                <a:cubicBezTo>
                  <a:pt x="1830471" y="2330"/>
                  <a:pt x="2082001" y="11816"/>
                  <a:pt x="2209070" y="0"/>
                </a:cubicBezTo>
                <a:cubicBezTo>
                  <a:pt x="2336139" y="-11816"/>
                  <a:pt x="2629817" y="-22229"/>
                  <a:pt x="2940287" y="0"/>
                </a:cubicBezTo>
                <a:cubicBezTo>
                  <a:pt x="3250757" y="22229"/>
                  <a:pt x="3258333" y="20151"/>
                  <a:pt x="3514815" y="0"/>
                </a:cubicBezTo>
                <a:cubicBezTo>
                  <a:pt x="3771297" y="-20151"/>
                  <a:pt x="4108523" y="10639"/>
                  <a:pt x="4324378" y="0"/>
                </a:cubicBezTo>
                <a:cubicBezTo>
                  <a:pt x="4540233" y="-10639"/>
                  <a:pt x="4636726" y="-12741"/>
                  <a:pt x="4820561" y="0"/>
                </a:cubicBezTo>
                <a:cubicBezTo>
                  <a:pt x="5004396" y="12741"/>
                  <a:pt x="5458481" y="21112"/>
                  <a:pt x="5630123" y="0"/>
                </a:cubicBezTo>
                <a:cubicBezTo>
                  <a:pt x="5801765" y="-21112"/>
                  <a:pt x="5847741" y="-9699"/>
                  <a:pt x="6047962" y="0"/>
                </a:cubicBezTo>
                <a:cubicBezTo>
                  <a:pt x="6248183" y="9699"/>
                  <a:pt x="6436344" y="3609"/>
                  <a:pt x="6700835" y="0"/>
                </a:cubicBezTo>
                <a:cubicBezTo>
                  <a:pt x="6965326" y="-3609"/>
                  <a:pt x="7210662" y="-25867"/>
                  <a:pt x="7353708" y="0"/>
                </a:cubicBezTo>
                <a:cubicBezTo>
                  <a:pt x="7496754" y="25867"/>
                  <a:pt x="7946788" y="17030"/>
                  <a:pt x="8163270" y="0"/>
                </a:cubicBezTo>
                <a:cubicBezTo>
                  <a:pt x="8358878" y="17173"/>
                  <a:pt x="8510887" y="130728"/>
                  <a:pt x="8492066" y="328796"/>
                </a:cubicBezTo>
                <a:cubicBezTo>
                  <a:pt x="8509429" y="461142"/>
                  <a:pt x="8504542" y="821471"/>
                  <a:pt x="8492066" y="986367"/>
                </a:cubicBezTo>
                <a:cubicBezTo>
                  <a:pt x="8479590" y="1151263"/>
                  <a:pt x="8460446" y="1344246"/>
                  <a:pt x="8492066" y="1643938"/>
                </a:cubicBezTo>
                <a:cubicBezTo>
                  <a:pt x="8481004" y="1802978"/>
                  <a:pt x="8345168" y="1968561"/>
                  <a:pt x="8163270" y="1972734"/>
                </a:cubicBezTo>
                <a:cubicBezTo>
                  <a:pt x="7868663" y="1958276"/>
                  <a:pt x="7721949" y="2002712"/>
                  <a:pt x="7432052" y="1972734"/>
                </a:cubicBezTo>
                <a:cubicBezTo>
                  <a:pt x="7142155" y="1942756"/>
                  <a:pt x="7124723" y="1949413"/>
                  <a:pt x="6935869" y="1972734"/>
                </a:cubicBezTo>
                <a:cubicBezTo>
                  <a:pt x="6747015" y="1996055"/>
                  <a:pt x="6396512" y="1939969"/>
                  <a:pt x="6126307" y="1972734"/>
                </a:cubicBezTo>
                <a:cubicBezTo>
                  <a:pt x="5856102" y="2005499"/>
                  <a:pt x="5648204" y="2001466"/>
                  <a:pt x="5473434" y="1972734"/>
                </a:cubicBezTo>
                <a:cubicBezTo>
                  <a:pt x="5298664" y="1944002"/>
                  <a:pt x="5126124" y="1951387"/>
                  <a:pt x="4977251" y="1972734"/>
                </a:cubicBezTo>
                <a:cubicBezTo>
                  <a:pt x="4828378" y="1994081"/>
                  <a:pt x="4632353" y="1987473"/>
                  <a:pt x="4324378" y="1972734"/>
                </a:cubicBezTo>
                <a:cubicBezTo>
                  <a:pt x="4016403" y="1957995"/>
                  <a:pt x="4078108" y="1981488"/>
                  <a:pt x="3906539" y="1972734"/>
                </a:cubicBezTo>
                <a:cubicBezTo>
                  <a:pt x="3734970" y="1963980"/>
                  <a:pt x="3611153" y="1960816"/>
                  <a:pt x="3488701" y="1972734"/>
                </a:cubicBezTo>
                <a:cubicBezTo>
                  <a:pt x="3366249" y="1984652"/>
                  <a:pt x="3117618" y="1982707"/>
                  <a:pt x="2835828" y="1972734"/>
                </a:cubicBezTo>
                <a:cubicBezTo>
                  <a:pt x="2554038" y="1962761"/>
                  <a:pt x="2454695" y="1997102"/>
                  <a:pt x="2339644" y="1972734"/>
                </a:cubicBezTo>
                <a:cubicBezTo>
                  <a:pt x="2224593" y="1948366"/>
                  <a:pt x="1794080" y="1976173"/>
                  <a:pt x="1608427" y="1972734"/>
                </a:cubicBezTo>
                <a:cubicBezTo>
                  <a:pt x="1422774" y="1969295"/>
                  <a:pt x="1215568" y="1971960"/>
                  <a:pt x="1112243" y="1972734"/>
                </a:cubicBezTo>
                <a:cubicBezTo>
                  <a:pt x="1008918" y="1973508"/>
                  <a:pt x="599379" y="2000980"/>
                  <a:pt x="328796" y="1972734"/>
                </a:cubicBezTo>
                <a:cubicBezTo>
                  <a:pt x="127398" y="1992786"/>
                  <a:pt x="-7143" y="1840812"/>
                  <a:pt x="0" y="1643938"/>
                </a:cubicBezTo>
                <a:cubicBezTo>
                  <a:pt x="14844" y="1391574"/>
                  <a:pt x="2609" y="1180803"/>
                  <a:pt x="0" y="973216"/>
                </a:cubicBezTo>
                <a:cubicBezTo>
                  <a:pt x="-2609" y="765629"/>
                  <a:pt x="-15628" y="457753"/>
                  <a:pt x="0" y="328796"/>
                </a:cubicBezTo>
                <a:close/>
              </a:path>
            </a:pathLst>
          </a:custGeom>
          <a:noFill/>
          <a:ln w="38100"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283880-674A-74DF-F21F-BE16808D957F}"/>
              </a:ext>
            </a:extLst>
          </p:cNvPr>
          <p:cNvSpPr txBox="1"/>
          <p:nvPr/>
        </p:nvSpPr>
        <p:spPr>
          <a:xfrm>
            <a:off x="4356579" y="4162863"/>
            <a:ext cx="4460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it-IT" sz="2400" dirty="0">
                <a:latin typeface="Helvetica" pitchFamily="2" charset="0"/>
                <a:hlinkClick r:id="rId5"/>
              </a:rPr>
              <a:t>www.qt.io/download-qt-installer</a:t>
            </a:r>
            <a:r>
              <a:rPr lang="it-IT" sz="2400" dirty="0">
                <a:latin typeface="Helvetica" pitchFamily="2" charset="0"/>
              </a:rPr>
              <a:t> </a:t>
            </a:r>
            <a:endParaRPr lang="en-GB" sz="2400" dirty="0"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>
            <a:spLocks noGrp="1"/>
          </p:cNvSpPr>
          <p:nvPr>
            <p:ph type="title"/>
          </p:nvPr>
        </p:nvSpPr>
        <p:spPr>
          <a:xfrm>
            <a:off x="1821543" y="273352"/>
            <a:ext cx="6871586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Start </a:t>
            </a:r>
            <a:r>
              <a:rPr lang="en-US" b="1" dirty="0" err="1"/>
              <a:t>mit</a:t>
            </a:r>
            <a:r>
              <a:rPr lang="en-US" b="1" dirty="0"/>
              <a:t> Qt</a:t>
            </a:r>
            <a:endParaRPr b="1" dirty="0"/>
          </a:p>
        </p:txBody>
      </p:sp>
      <p:sp>
        <p:nvSpPr>
          <p:cNvPr id="230" name="Google Shape;230;p29"/>
          <p:cNvSpPr txBox="1">
            <a:spLocks noGrp="1"/>
          </p:cNvSpPr>
          <p:nvPr>
            <p:ph type="body" idx="1"/>
          </p:nvPr>
        </p:nvSpPr>
        <p:spPr>
          <a:xfrm>
            <a:off x="457172" y="1604841"/>
            <a:ext cx="8228700" cy="3978000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indent="-355600">
              <a:spcBef>
                <a:spcPts val="600"/>
              </a:spcBef>
              <a:buChar char="●"/>
            </a:pPr>
            <a:r>
              <a:rPr lang="de" dirty="0"/>
              <a:t>Gute Qt Tutorials:</a:t>
            </a:r>
          </a:p>
          <a:p>
            <a:pPr lvl="1" indent="-355600">
              <a:spcBef>
                <a:spcPts val="600"/>
              </a:spcBef>
              <a:buChar char="●"/>
            </a:pPr>
            <a:r>
              <a:rPr lang="en-GB" dirty="0">
                <a:hlinkClick r:id="rId3"/>
              </a:rPr>
              <a:t>https://youtu.be/nscgFv4l53w</a:t>
            </a:r>
            <a:r>
              <a:rPr lang="en-GB" dirty="0"/>
              <a:t> (Installation)</a:t>
            </a:r>
          </a:p>
          <a:p>
            <a:pPr lvl="1" indent="-355600">
              <a:spcBef>
                <a:spcPts val="600"/>
              </a:spcBef>
              <a:buChar char="●"/>
            </a:pPr>
            <a:r>
              <a:rPr lang="en-GB" dirty="0">
                <a:hlinkClick r:id="rId4"/>
              </a:rPr>
              <a:t>https://youtu.be/smQms-2yJYc</a:t>
            </a:r>
            <a:r>
              <a:rPr lang="en-GB" dirty="0"/>
              <a:t> (Hallo Qt </a:t>
            </a:r>
            <a:r>
              <a:rPr lang="en-GB" dirty="0" err="1"/>
              <a:t>Programm</a:t>
            </a:r>
            <a:r>
              <a:rPr lang="en-GB" dirty="0"/>
              <a:t>)</a:t>
            </a:r>
          </a:p>
          <a:p>
            <a:pPr lvl="1" indent="-355600">
              <a:spcBef>
                <a:spcPts val="600"/>
              </a:spcBef>
              <a:buFont typeface="Noto Sans Symbols"/>
              <a:buChar char="●"/>
            </a:pPr>
            <a:r>
              <a:rPr lang="en-GB" dirty="0">
                <a:hlinkClick r:id="rId5"/>
              </a:rPr>
              <a:t>https://youtu.be/2y0wJ2Nlys8</a:t>
            </a:r>
            <a:r>
              <a:rPr lang="en-GB" dirty="0"/>
              <a:t> (Qt Widgets Program - age calculator)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0FDCAE-F086-BD42-BE5B-56F0414AB0E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25</a:t>
            </a:fld>
            <a:endParaRPr lang="de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D4583B9-E18B-9D4A-AB98-83CFB7415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06" y="141513"/>
            <a:ext cx="1474107" cy="108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 err="1"/>
              <a:t>Qt</a:t>
            </a:r>
            <a:r>
              <a:rPr lang="de" b="1" dirty="0"/>
              <a:t> Tool Chain</a:t>
            </a:r>
            <a:endParaRPr b="1" dirty="0"/>
          </a:p>
        </p:txBody>
      </p:sp>
      <p:sp>
        <p:nvSpPr>
          <p:cNvPr id="236" name="Google Shape;236;p30"/>
          <p:cNvSpPr txBox="1">
            <a:spLocks noGrp="1"/>
          </p:cNvSpPr>
          <p:nvPr>
            <p:ph type="body" idx="1"/>
          </p:nvPr>
        </p:nvSpPr>
        <p:spPr>
          <a:xfrm>
            <a:off x="457172" y="1604841"/>
            <a:ext cx="8228700" cy="3978000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457200" lvl="0" indent="-355600" algn="l" rtl="0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de" dirty="0" err="1"/>
              <a:t>Qt</a:t>
            </a:r>
            <a:r>
              <a:rPr lang="de" dirty="0"/>
              <a:t> C++ Tool Chain (vereinfacht)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" dirty="0"/>
              <a:t>Der </a:t>
            </a:r>
            <a:r>
              <a:rPr lang="de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moc</a:t>
            </a:r>
            <a:r>
              <a:rPr lang="de" dirty="0"/>
              <a:t> ist ein zusätzlicher Präprozessor und Code-Generator, der Quellcodedateien parst und Code generiert.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" dirty="0"/>
              <a:t>Durch </a:t>
            </a:r>
            <a:r>
              <a:rPr lang="de" dirty="0" err="1"/>
              <a:t>Qt</a:t>
            </a:r>
            <a:r>
              <a:rPr lang="de" dirty="0"/>
              <a:t>-eigene Schlüsselwörter und Makros, wird C++ Code generiert, der im Wesentlichen Informationen zur Introspektion verfügbar macht, indem auch sog. "Meta-Objekte" erzeugt werden</a:t>
            </a:r>
            <a:endParaRPr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25" y="3941850"/>
            <a:ext cx="7529849" cy="25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F839F6-C99A-794F-8E93-81F89BA39F8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26</a:t>
            </a:fld>
            <a:endParaRPr lang="d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Signal &amp; Slot Mechanismus</a:t>
            </a:r>
            <a:endParaRPr b="1" dirty="0"/>
          </a:p>
        </p:txBody>
      </p:sp>
      <p:sp>
        <p:nvSpPr>
          <p:cNvPr id="249" name="Google Shape;249;p32"/>
          <p:cNvSpPr txBox="1">
            <a:spLocks noGrp="1"/>
          </p:cNvSpPr>
          <p:nvPr>
            <p:ph type="body" idx="1"/>
          </p:nvPr>
        </p:nvSpPr>
        <p:spPr>
          <a:xfrm>
            <a:off x="457172" y="1604841"/>
            <a:ext cx="8228700" cy="3978000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457200" lvl="0" indent="-355600" algn="l" rtl="0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de-DE" dirty="0"/>
              <a:t>In GUIs ist es notwendig, dass die unterschiedlichen GUI Elemente (</a:t>
            </a:r>
            <a:r>
              <a:rPr lang="de-DE" b="1" dirty="0" err="1">
                <a:solidFill>
                  <a:schemeClr val="accent2"/>
                </a:solidFill>
              </a:rPr>
              <a:t>Widgets</a:t>
            </a:r>
            <a:r>
              <a:rPr lang="de-DE" dirty="0"/>
              <a:t>) untereinander kommunizieren.</a:t>
            </a:r>
          </a:p>
          <a:p>
            <a:pPr indent="-355600">
              <a:buFont typeface="Arial"/>
              <a:buChar char="●"/>
            </a:pPr>
            <a:r>
              <a:rPr lang="de-DE" dirty="0"/>
              <a:t>In Qt wird anstatt Rückruf-Funktionen Signal &amp; Slot Mechanismus eingesetzt</a:t>
            </a:r>
          </a:p>
        </p:txBody>
      </p:sp>
      <p:sp>
        <p:nvSpPr>
          <p:cNvPr id="251" name="Google Shape;251;p32"/>
          <p:cNvSpPr txBox="1"/>
          <p:nvPr/>
        </p:nvSpPr>
        <p:spPr>
          <a:xfrm>
            <a:off x="457172" y="3026229"/>
            <a:ext cx="3807603" cy="335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55600">
              <a:spcBef>
                <a:spcPts val="500"/>
              </a:spcBef>
              <a:buClr>
                <a:schemeClr val="accent2"/>
              </a:buClr>
              <a:buSzPts val="2000"/>
              <a:buFont typeface="Arial"/>
              <a:buChar char="●"/>
            </a:pPr>
            <a:r>
              <a:rPr lang="de-DE" sz="2000" dirty="0"/>
              <a:t>Elemente hängen oft voneinander ab!</a:t>
            </a:r>
          </a:p>
          <a:p>
            <a:pPr marL="457200" indent="-355600">
              <a:spcBef>
                <a:spcPts val="500"/>
              </a:spcBef>
              <a:buClr>
                <a:schemeClr val="accent2"/>
              </a:buClr>
              <a:buSzPts val="2000"/>
              <a:buFont typeface="Arial"/>
              <a:buChar char="●"/>
            </a:pPr>
            <a:r>
              <a:rPr lang="de-DE" sz="2000" dirty="0"/>
              <a:t>Eine Aktion auf einem </a:t>
            </a:r>
            <a:r>
              <a:rPr lang="de-DE" sz="2000" dirty="0" err="1"/>
              <a:t>Widget</a:t>
            </a:r>
            <a:r>
              <a:rPr lang="de-DE" sz="2000" dirty="0"/>
              <a:t>, muss an andere </a:t>
            </a:r>
            <a:r>
              <a:rPr lang="de-DE" sz="2000" dirty="0" err="1"/>
              <a:t>Widgets</a:t>
            </a:r>
            <a:r>
              <a:rPr lang="de-DE" sz="2000" dirty="0"/>
              <a:t> mitgeteilt werden (</a:t>
            </a:r>
            <a:r>
              <a:rPr lang="de-DE" sz="2000" b="1" dirty="0">
                <a:solidFill>
                  <a:schemeClr val="accent2"/>
                </a:solidFill>
              </a:rPr>
              <a:t>Signal</a:t>
            </a:r>
            <a:r>
              <a:rPr lang="de-DE" sz="2000" dirty="0"/>
              <a:t>)</a:t>
            </a:r>
          </a:p>
          <a:p>
            <a:pPr marL="457200" lvl="0" indent="-35560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●"/>
            </a:pPr>
            <a:r>
              <a:rPr lang="de-DE" sz="2000" dirty="0">
                <a:solidFill>
                  <a:schemeClr val="dk1"/>
                </a:solidFill>
              </a:rPr>
              <a:t>Der Programmierer muss irgendwie eine individuelle Funktion "einhängen" können (</a:t>
            </a:r>
            <a:r>
              <a:rPr lang="de-DE" sz="2000" b="1" dirty="0">
                <a:solidFill>
                  <a:schemeClr val="accent2"/>
                </a:solidFill>
              </a:rPr>
              <a:t>Slot</a:t>
            </a:r>
            <a:r>
              <a:rPr lang="de-DE" sz="2000" dirty="0">
                <a:solidFill>
                  <a:schemeClr val="dk1"/>
                </a:solidFill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8CCB76-FEC3-0C4E-8E7E-17B96A972E6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27</a:t>
            </a:fld>
            <a:endParaRPr lang="de"/>
          </a:p>
        </p:txBody>
      </p:sp>
      <p:pic>
        <p:nvPicPr>
          <p:cNvPr id="4098" name="Picture 2" descr="Pro Media Tools 1.4.3 - set QT track names, export edit points as still  images and run scripts upon render - Blog - Digital Rebellion">
            <a:extLst>
              <a:ext uri="{FF2B5EF4-FFF2-40B4-BE49-F238E27FC236}">
                <a16:creationId xmlns:a16="http://schemas.microsoft.com/office/drawing/2014/main" id="{51B35488-5287-7141-B312-FC8613E25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t="4452" r="5010" b="10839"/>
          <a:stretch/>
        </p:blipFill>
        <p:spPr bwMode="auto">
          <a:xfrm>
            <a:off x="4279856" y="3077029"/>
            <a:ext cx="4604770" cy="269250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96563-9FB8-3A81-9D3B-428C523FF72D}"/>
              </a:ext>
            </a:extLst>
          </p:cNvPr>
          <p:cNvSpPr txBox="1"/>
          <p:nvPr/>
        </p:nvSpPr>
        <p:spPr>
          <a:xfrm>
            <a:off x="3437467" y="6018769"/>
            <a:ext cx="5447159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Nachricht: Signal (Quelle) </a:t>
            </a:r>
            <a:r>
              <a:rPr lang="de-DE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itchFamily="2" charset="2"/>
              </a:rPr>
              <a:t> </a:t>
            </a:r>
            <a:r>
              <a:rPr lang="de-DE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Slot (Ziel)</a:t>
            </a:r>
            <a:endParaRPr lang="en-RU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b="1" dirty="0"/>
              <a:t>Signal &amp; Slot in </a:t>
            </a:r>
            <a:r>
              <a:rPr lang="de" b="1" dirty="0" err="1"/>
              <a:t>Qt</a:t>
            </a:r>
            <a:endParaRPr b="1" dirty="0"/>
          </a:p>
        </p:txBody>
      </p:sp>
      <p:sp>
        <p:nvSpPr>
          <p:cNvPr id="264" name="Google Shape;264;p34"/>
          <p:cNvSpPr txBox="1">
            <a:spLocks noGrp="1"/>
          </p:cNvSpPr>
          <p:nvPr>
            <p:ph type="body" idx="1"/>
          </p:nvPr>
        </p:nvSpPr>
        <p:spPr>
          <a:xfrm>
            <a:off x="457172" y="1604841"/>
            <a:ext cx="8228700" cy="3978000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457200" lvl="0" indent="-355600" algn="l" rtl="0">
              <a:spcBef>
                <a:spcPts val="500"/>
              </a:spcBef>
              <a:spcAft>
                <a:spcPts val="0"/>
              </a:spcAft>
              <a:buSzPts val="2000"/>
              <a:buChar char="●"/>
            </a:pPr>
            <a:r>
              <a:rPr lang="de" dirty="0"/>
              <a:t>Die Signale und Slots sind </a:t>
            </a:r>
            <a:r>
              <a:rPr lang="de" dirty="0" err="1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de" dirty="0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dirty="0"/>
              <a:t>Methoden der Klassen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" dirty="0"/>
              <a:t>Die </a:t>
            </a:r>
            <a:r>
              <a:rPr lang="de" dirty="0" err="1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de" dirty="0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de" dirty="0"/>
              <a:t>Methode gehört </a:t>
            </a:r>
            <a:r>
              <a:rPr lang="de" dirty="0" err="1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de" dirty="0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dirty="0"/>
              <a:t>zu einer Klasse namens </a:t>
            </a:r>
            <a:r>
              <a:rPr lang="de" dirty="0" err="1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QObject</a:t>
            </a:r>
            <a:r>
              <a:rPr lang="de" dirty="0"/>
              <a:t>, von der aus man Meta-Informationen für die Kopplung erreicht, und </a:t>
            </a:r>
            <a:r>
              <a:rPr lang="de" dirty="0" err="1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QObject</a:t>
            </a:r>
            <a:r>
              <a:rPr lang="de" dirty="0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de" dirty="0" err="1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de" dirty="0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de" dirty="0"/>
              <a:t> wird mit Funktionszeigern auf die zu verknüpfenden Methoden aufgerufen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" dirty="0"/>
              <a:t>Der </a:t>
            </a:r>
            <a:r>
              <a:rPr lang="de" dirty="0" err="1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moc</a:t>
            </a:r>
            <a:r>
              <a:rPr lang="de" dirty="0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dirty="0"/>
              <a:t>sammelt die erforderlichen Informationen beim Parsen des ursprünglichen Quellcodes und generiert den für die </a:t>
            </a:r>
            <a:r>
              <a:rPr lang="de" dirty="0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Signal-Slot </a:t>
            </a:r>
            <a:r>
              <a:rPr lang="de" dirty="0"/>
              <a:t>Rückrufe zusätzlich nötigen Quellcode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de" dirty="0"/>
              <a:t>Tatsächlich aufgerufen wird – über generierte Tabelleneinträge in "Meta-Objekten" – zuerst das Signal und unmittelbar danach die mit dem </a:t>
            </a:r>
            <a:r>
              <a:rPr lang="de" dirty="0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Signal </a:t>
            </a:r>
            <a:r>
              <a:rPr lang="de" dirty="0"/>
              <a:t>verknüpften </a:t>
            </a:r>
            <a:r>
              <a:rPr lang="de" dirty="0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Slots</a:t>
            </a:r>
            <a:endParaRPr dirty="0">
              <a:solidFill>
                <a:srgbClr val="84143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5830AC-423E-1D47-8BD8-A4ADEA303C5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28</a:t>
            </a:fld>
            <a:endParaRPr lang="de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Die </a:t>
            </a:r>
            <a:r>
              <a:rPr lang="de" b="1" dirty="0" err="1"/>
              <a:t>Qt</a:t>
            </a:r>
            <a:r>
              <a:rPr lang="de" b="1" dirty="0"/>
              <a:t> Klasse </a:t>
            </a:r>
            <a:r>
              <a:rPr lang="de" b="1" dirty="0" err="1"/>
              <a:t>QWidget</a:t>
            </a:r>
            <a:endParaRPr b="1" dirty="0"/>
          </a:p>
        </p:txBody>
      </p:sp>
      <p:sp>
        <p:nvSpPr>
          <p:cNvPr id="303" name="Google Shape;303;p40"/>
          <p:cNvSpPr txBox="1">
            <a:spLocks noGrp="1"/>
          </p:cNvSpPr>
          <p:nvPr>
            <p:ph type="body" idx="1"/>
          </p:nvPr>
        </p:nvSpPr>
        <p:spPr>
          <a:xfrm>
            <a:off x="457172" y="1418152"/>
            <a:ext cx="8228700" cy="4946362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de" dirty="0"/>
              <a:t>Die Klasse </a:t>
            </a:r>
            <a:r>
              <a:rPr lang="de" dirty="0" err="1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QWidget</a:t>
            </a:r>
            <a:r>
              <a:rPr lang="de" dirty="0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dirty="0"/>
              <a:t>ist eine GUI-Basisklasse für GUI-Elemente</a:t>
            </a:r>
            <a:endParaRPr dirty="0"/>
          </a:p>
          <a:p>
            <a:pPr marL="914400" lvl="1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○"/>
            </a:pPr>
            <a:r>
              <a:rPr lang="de" dirty="0"/>
              <a:t>Ein </a:t>
            </a:r>
            <a:r>
              <a:rPr lang="de" dirty="0" err="1"/>
              <a:t>Widget</a:t>
            </a:r>
            <a:r>
              <a:rPr lang="de" dirty="0"/>
              <a:t> ist, ein Element einer GUI</a:t>
            </a:r>
            <a:endParaRPr dirty="0"/>
          </a:p>
          <a:p>
            <a:pPr marL="914400" lvl="1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○"/>
            </a:pPr>
            <a:r>
              <a:rPr lang="de" dirty="0"/>
              <a:t>Eine GUI wird aus mehreren </a:t>
            </a:r>
            <a:r>
              <a:rPr lang="de" dirty="0" err="1"/>
              <a:t>Widgets</a:t>
            </a:r>
            <a:r>
              <a:rPr lang="de" dirty="0"/>
              <a:t> zusammengesetzt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de" dirty="0"/>
              <a:t>die einzelnen </a:t>
            </a:r>
            <a:r>
              <a:rPr lang="de" dirty="0" err="1"/>
              <a:t>Widgets</a:t>
            </a:r>
            <a:r>
              <a:rPr lang="de" dirty="0"/>
              <a:t> hängen für gewöhnlich funktional mit anderen </a:t>
            </a:r>
            <a:r>
              <a:rPr lang="de" dirty="0" err="1"/>
              <a:t>Widgets</a:t>
            </a:r>
            <a:r>
              <a:rPr lang="de" dirty="0"/>
              <a:t> der GUI zusammen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de" dirty="0"/>
              <a:t>Damit die Programmierung der funktionalen Zusammenhänge zwischen den </a:t>
            </a:r>
            <a:r>
              <a:rPr lang="de" dirty="0" err="1"/>
              <a:t>Widgets</a:t>
            </a:r>
            <a:r>
              <a:rPr lang="de" dirty="0"/>
              <a:t> vereinfacht wird, können die </a:t>
            </a:r>
            <a:r>
              <a:rPr lang="de" dirty="0" err="1"/>
              <a:t>Widgets</a:t>
            </a:r>
            <a:r>
              <a:rPr lang="de" dirty="0"/>
              <a:t> in </a:t>
            </a:r>
            <a:r>
              <a:rPr lang="de" dirty="0" err="1"/>
              <a:t>Qt</a:t>
            </a:r>
            <a:r>
              <a:rPr lang="de" dirty="0"/>
              <a:t> über die Signal &amp; Slot Technik untereinander kommunizieren (d.h. </a:t>
            </a:r>
            <a:r>
              <a:rPr lang="de" dirty="0" err="1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QWidget</a:t>
            </a:r>
            <a:r>
              <a:rPr lang="de" dirty="0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dirty="0"/>
              <a:t>ist auch von </a:t>
            </a:r>
            <a:r>
              <a:rPr lang="de" dirty="0" err="1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QObject</a:t>
            </a:r>
            <a:r>
              <a:rPr lang="de" dirty="0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dirty="0"/>
              <a:t>abgeleitet).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de" dirty="0"/>
              <a:t>Fenster sind "Top-Level-</a:t>
            </a:r>
            <a:r>
              <a:rPr lang="de" dirty="0" err="1"/>
              <a:t>Widget</a:t>
            </a:r>
            <a:r>
              <a:rPr lang="de" dirty="0"/>
              <a:t>“, sind nicht Teil von anderen </a:t>
            </a:r>
            <a:r>
              <a:rPr lang="de" dirty="0" err="1"/>
              <a:t>Widgets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de" dirty="0"/>
              <a:t>Es gibt viele von </a:t>
            </a:r>
            <a:r>
              <a:rPr lang="de" dirty="0" err="1"/>
              <a:t>Widget</a:t>
            </a:r>
            <a:r>
              <a:rPr lang="de" dirty="0"/>
              <a:t>-Klassen (speziellere </a:t>
            </a:r>
            <a:r>
              <a:rPr lang="de" dirty="0" err="1"/>
              <a:t>Widget</a:t>
            </a:r>
            <a:r>
              <a:rPr lang="de" dirty="0"/>
              <a:t>-Typen), die unterschiedliche Funktionalität für GUIs bieten</a:t>
            </a:r>
            <a:endParaRPr dirty="0"/>
          </a:p>
          <a:p>
            <a:pPr marL="914400" lvl="1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○"/>
            </a:pPr>
            <a:r>
              <a:rPr lang="de" dirty="0"/>
              <a:t>wie z.B. </a:t>
            </a:r>
            <a:r>
              <a:rPr lang="de" dirty="0" err="1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QLabel</a:t>
            </a:r>
            <a:r>
              <a:rPr lang="de" dirty="0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dirty="0"/>
              <a:t>oder </a:t>
            </a:r>
            <a:r>
              <a:rPr lang="de" dirty="0" err="1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QPushButton</a:t>
            </a:r>
            <a:endParaRPr dirty="0">
              <a:solidFill>
                <a:srgbClr val="84143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BBB41D-9E9D-1A46-A9C4-5316B81D45C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29</a:t>
            </a:fld>
            <a:endParaRPr lang="d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94B9-3760-2842-86C8-C5444665B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50" y="2856583"/>
            <a:ext cx="8228818" cy="1144834"/>
          </a:xfrm>
        </p:spPr>
        <p:txBody>
          <a:bodyPr/>
          <a:lstStyle/>
          <a:p>
            <a:r>
              <a:rPr lang="en-US" sz="8000" b="1" dirty="0" err="1">
                <a:latin typeface="Bradley Hand ITC" panose="03070402050302030203" pitchFamily="66" charset="77"/>
              </a:rPr>
              <a:t>Sprachlehre</a:t>
            </a:r>
            <a:endParaRPr lang="en-US" sz="8000" b="1" dirty="0">
              <a:latin typeface="Bradley Hand ITC" panose="03070402050302030203" pitchFamily="66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5E4E6-3968-F141-9533-5FFAA7BED91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3</a:t>
            </a:fld>
            <a:endParaRPr lang="de"/>
          </a:p>
        </p:txBody>
      </p:sp>
      <p:sp>
        <p:nvSpPr>
          <p:cNvPr id="4" name="Google Shape;143;p15">
            <a:extLst>
              <a:ext uri="{FF2B5EF4-FFF2-40B4-BE49-F238E27FC236}">
                <a16:creationId xmlns:a16="http://schemas.microsoft.com/office/drawing/2014/main" id="{8BE4D5D8-198C-D593-B204-56FD1622DDC7}"/>
              </a:ext>
            </a:extLst>
          </p:cNvPr>
          <p:cNvSpPr txBox="1"/>
          <p:nvPr/>
        </p:nvSpPr>
        <p:spPr>
          <a:xfrm>
            <a:off x="387715" y="6562786"/>
            <a:ext cx="75855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25" tIns="95625" rIns="95625" bIns="95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dirty="0">
                <a:solidFill>
                  <a:srgbClr val="3F3F3F"/>
                </a:solidFill>
              </a:rPr>
              <a:t>Objektorientierte  Programmierung 2022</a:t>
            </a:r>
            <a:endParaRPr sz="800" dirty="0">
              <a:solidFill>
                <a:srgbClr val="3F3F3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417470-62A6-E16A-786F-06F8D0F23857}"/>
              </a:ext>
            </a:extLst>
          </p:cNvPr>
          <p:cNvSpPr txBox="1"/>
          <p:nvPr/>
        </p:nvSpPr>
        <p:spPr>
          <a:xfrm>
            <a:off x="540183" y="5817422"/>
            <a:ext cx="72805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2000" dirty="0">
                <a:hlinkClick r:id="rId2"/>
              </a:rPr>
              <a:t>duden.de/rechtschreibung/Herr</a:t>
            </a:r>
            <a:r>
              <a:rPr lang="en-RU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3483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8009597-F8B5-834A-BE70-9CF9A0196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Qt – Minimal </a:t>
            </a:r>
            <a:r>
              <a:rPr lang="en-US" b="1" dirty="0" err="1"/>
              <a:t>Programm</a:t>
            </a:r>
            <a:endParaRPr lang="en-US" b="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2FF9A3-0ECC-4F4A-A33F-FE6D6D100C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QApplication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QLabel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RU" altLang="en-RU" b="1" dirty="0">
              <a:solidFill>
                <a:schemeClr val="tx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main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argc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char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*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argv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[]){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QApplication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app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RU" altLang="en-RU" b="1" i="1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argc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b="1" i="1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argv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U" altLang="en-RU" b="1" i="0" u="none" strike="noStrike" cap="none" normalizeH="0" baseline="0" dirty="0">
              <a:ln>
                <a:noFill/>
              </a:ln>
              <a:solidFill>
                <a:srgbClr val="C0C0C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QLabel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widget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Hello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Qt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World!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widget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show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U" altLang="en-RU" b="1" i="0" u="none" strike="noStrike" cap="none" normalizeH="0" baseline="0" dirty="0">
              <a:ln>
                <a:noFill/>
              </a:ln>
              <a:solidFill>
                <a:srgbClr val="C0C0C0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092E6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app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rgbClr val="00677C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exec</a:t>
            </a: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42B71-11AA-E84A-97CD-B7888A725AE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30</a:t>
            </a:fld>
            <a:endParaRPr lang="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FAA9B2-4F72-4E4F-85AB-CA556E634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65" t="15838" r="15604" b="29024"/>
          <a:stretch/>
        </p:blipFill>
        <p:spPr>
          <a:xfrm>
            <a:off x="5636115" y="1604841"/>
            <a:ext cx="3049757" cy="188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91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8009597-F8B5-834A-BE70-9CF9A0196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Qt – </a:t>
            </a:r>
            <a:r>
              <a:rPr lang="en-US" b="1" dirty="0" err="1"/>
              <a:t>Einfaches</a:t>
            </a:r>
            <a:r>
              <a:rPr lang="en-US" b="1" dirty="0"/>
              <a:t> </a:t>
            </a:r>
            <a:r>
              <a:rPr lang="en-US" b="1" dirty="0" err="1"/>
              <a:t>Programm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42B71-11AA-E84A-97CD-B7888A725AE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31</a:t>
            </a:fld>
            <a:endParaRPr lang="de"/>
          </a:p>
        </p:txBody>
      </p:sp>
      <p:sp>
        <p:nvSpPr>
          <p:cNvPr id="8" name="Google Shape;303;p40">
            <a:extLst>
              <a:ext uri="{FF2B5EF4-FFF2-40B4-BE49-F238E27FC236}">
                <a16:creationId xmlns:a16="http://schemas.microsoft.com/office/drawing/2014/main" id="{9CD3F6C5-0F28-DB48-99C2-75EF1B3EC57F}"/>
              </a:ext>
            </a:extLst>
          </p:cNvPr>
          <p:cNvSpPr txBox="1">
            <a:spLocks/>
          </p:cNvSpPr>
          <p:nvPr/>
        </p:nvSpPr>
        <p:spPr>
          <a:xfrm>
            <a:off x="744555" y="1412220"/>
            <a:ext cx="8228700" cy="719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55600">
              <a:spcBef>
                <a:spcPts val="600"/>
              </a:spcBef>
              <a:buFont typeface="Arial"/>
              <a:buChar char="●"/>
            </a:pP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erweitert</a:t>
            </a:r>
            <a:r>
              <a:rPr lang="en-GB" dirty="0"/>
              <a:t>  </a:t>
            </a:r>
            <a:r>
              <a:rPr lang="en-GB" b="1" dirty="0" err="1"/>
              <a:t>QWidget</a:t>
            </a:r>
            <a:r>
              <a:rPr lang="en-GB" dirty="0"/>
              <a:t>  </a:t>
            </a:r>
            <a:r>
              <a:rPr lang="en-GB" dirty="0" err="1"/>
              <a:t>oder</a:t>
            </a:r>
            <a:r>
              <a:rPr lang="en-GB" dirty="0"/>
              <a:t>  </a:t>
            </a:r>
            <a:r>
              <a:rPr lang="en-GB" b="1" dirty="0" err="1"/>
              <a:t>QMainWindow</a:t>
            </a:r>
            <a:endParaRPr lang="en-GB" b="1" dirty="0">
              <a:solidFill>
                <a:srgbClr val="84143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B74C2B4-2FF7-C143-A4F4-1686C71E3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745" y="2024140"/>
            <a:ext cx="5576912" cy="39241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spcFirstLastPara="1"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RU" sz="1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"mainwindow.h"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RU" sz="1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"ui_mainwindow.h"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RU" sz="1800" b="1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800" b="1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QWidget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RU" sz="1800" b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parent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QMainWindow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800" b="1" i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parent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8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RU" sz="1800" b="1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8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RU" sz="1800" b="1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setupUi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8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::~</a:t>
            </a:r>
            <a:r>
              <a:rPr lang="en-RU" sz="1800" b="1" i="1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8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RU" sz="18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2FF9A3-0ECC-4F4A-A33F-FE6D6D100C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380411" y="3433326"/>
            <a:ext cx="4592844" cy="28777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7938">
              <a:spcBef>
                <a:spcPts val="0"/>
              </a:spcBef>
            </a:pP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RU" sz="1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"mainwindow.h"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7938">
              <a:spcBef>
                <a:spcPts val="0"/>
              </a:spcBef>
            </a:pP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RU" sz="1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RU" sz="18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QApplication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7938">
              <a:spcBef>
                <a:spcPts val="0"/>
              </a:spcBef>
            </a:pP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7938">
              <a:spcBef>
                <a:spcPts val="0"/>
              </a:spcBef>
            </a:pPr>
            <a:r>
              <a:rPr lang="en-RU" sz="18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8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argc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RU" sz="1800" b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[])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7938">
              <a:spcBef>
                <a:spcPts val="0"/>
              </a:spcBef>
            </a:pP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7938">
              <a:spcBef>
                <a:spcPts val="0"/>
              </a:spcBef>
            </a:pP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800" b="1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QApplication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800" b="1" i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argc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i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7938">
              <a:spcBef>
                <a:spcPts val="0"/>
              </a:spcBef>
            </a:pP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800" b="1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7938">
              <a:spcBef>
                <a:spcPts val="0"/>
              </a:spcBef>
            </a:pP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800" b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RU" sz="1800" b="1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7938">
              <a:spcBef>
                <a:spcPts val="0"/>
              </a:spcBef>
            </a:pP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8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RU" sz="1800" b="1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RU" sz="18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7938">
              <a:spcBef>
                <a:spcPts val="0"/>
              </a:spcBef>
            </a:pPr>
            <a:r>
              <a:rPr kumimoji="0" lang="en-RU" altLang="en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kumimoji="0" lang="en-RU" altLang="en-RU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320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F959D-461F-2F4F-9716-16C05ECB6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408" y="145414"/>
            <a:ext cx="8686800" cy="627263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Ui_MainWindow</a:t>
            </a:r>
            <a:r>
              <a:rPr lang="en-RU" sz="1400" b="1" dirty="0">
                <a:solidFill>
                  <a:srgbClr val="800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QWidget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RU" sz="14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centralwidget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QMenuBar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RU" sz="14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menubar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QStatusBar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RU" sz="14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statusbar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400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setupUi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QMainWindow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RU" sz="1400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objectName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isEmpty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RU" sz="1400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setObjectName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QString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fromUtf8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"MainWindow"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resize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800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600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centralwidget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QWidget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i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centralwidget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setObjectName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QString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fromUtf8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"centralwidget"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setCentralWidget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i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centralwidget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menubar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QMenuBar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i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menubar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setObjectName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QString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fromUtf8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"menubar"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setMenuBar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i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menubar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statusbar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QStatusBar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i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statusbar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setObjectName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QString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fromUtf8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"statusbar"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setStatusBar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i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statusbar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retranslateUi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i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QMetaObject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connectSlotsByName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i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setupUi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400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retranslateUi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QMainWindow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RU" sz="1400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RU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setWindowTitle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QCoreApplication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"MainWindow"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"MainWindow"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nullptr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retranslateUi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RU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42B71-11AA-E84A-97CD-B7888A725AE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32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453971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044B-FCD7-644A-B3EF-4AE049225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Komposition</a:t>
            </a:r>
            <a:r>
              <a:rPr lang="en-US" b="1" dirty="0"/>
              <a:t> </a:t>
            </a:r>
            <a:r>
              <a:rPr lang="en-US" b="1" dirty="0" err="1"/>
              <a:t>einer</a:t>
            </a:r>
            <a:r>
              <a:rPr lang="en-US" b="1" dirty="0"/>
              <a:t> </a:t>
            </a:r>
            <a:r>
              <a:rPr lang="en-US" b="1" dirty="0" err="1"/>
              <a:t>Grafischen</a:t>
            </a:r>
            <a:r>
              <a:rPr lang="en-US" b="1" dirty="0"/>
              <a:t> </a:t>
            </a:r>
            <a:r>
              <a:rPr lang="en-US" b="1" dirty="0" err="1"/>
              <a:t>Benutzeroberfläche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4035B-6E2C-BF43-8DE5-8C5C7F3DA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55600">
              <a:spcBef>
                <a:spcPts val="600"/>
              </a:spcBef>
              <a:buClr>
                <a:srgbClr val="841439"/>
              </a:buClr>
              <a:buFont typeface="Arial"/>
              <a:buChar char="●"/>
            </a:pPr>
            <a:r>
              <a:rPr lang="en-US" sz="2400" b="1" dirty="0"/>
              <a:t>Qt Widget Application</a:t>
            </a:r>
            <a:br>
              <a:rPr lang="en-US" sz="2400" dirty="0"/>
            </a:br>
            <a:r>
              <a:rPr lang="en-US" sz="2400" dirty="0"/>
              <a:t>.UI – </a:t>
            </a:r>
            <a:r>
              <a:rPr lang="en-US" sz="2400" dirty="0" err="1"/>
              <a:t>Datei</a:t>
            </a:r>
            <a:r>
              <a:rPr lang="en-US" sz="2400" dirty="0"/>
              <a:t> , XML Format (Qt 4, Qt 5)		</a:t>
            </a:r>
          </a:p>
          <a:p>
            <a:pPr marL="1016000" lvl="1" indent="-457200">
              <a:spcBef>
                <a:spcPts val="600"/>
              </a:spcBef>
              <a:buClr>
                <a:srgbClr val="841439"/>
              </a:buClr>
              <a:buFont typeface="+mj-lt"/>
              <a:buAutoNum type="alphaLcParenR"/>
            </a:pPr>
            <a:r>
              <a:rPr lang="en-US" sz="2400" dirty="0" err="1"/>
              <a:t>Wird</a:t>
            </a:r>
            <a:r>
              <a:rPr lang="en-US" sz="2400" dirty="0"/>
              <a:t> </a:t>
            </a:r>
            <a:r>
              <a:rPr lang="en-US" sz="2400" dirty="0" err="1"/>
              <a:t>vor</a:t>
            </a:r>
            <a:r>
              <a:rPr lang="en-US" sz="2400" dirty="0"/>
              <a:t> dem </a:t>
            </a:r>
            <a:r>
              <a:rPr lang="en-US" sz="2400" dirty="0" err="1"/>
              <a:t>kompilieren</a:t>
            </a:r>
            <a:r>
              <a:rPr lang="en-US" sz="2400" dirty="0"/>
              <a:t> in CPP </a:t>
            </a:r>
            <a:r>
              <a:rPr lang="en-US" sz="2400" dirty="0" err="1"/>
              <a:t>übersetzt</a:t>
            </a:r>
            <a:r>
              <a:rPr lang="en-US" sz="2400" dirty="0"/>
              <a:t> (</a:t>
            </a:r>
            <a:r>
              <a:rPr lang="en-US" sz="2400" i="1" dirty="0" err="1"/>
              <a:t>Compiletime</a:t>
            </a:r>
            <a:r>
              <a:rPr lang="en-US" sz="2400" dirty="0"/>
              <a:t>)</a:t>
            </a:r>
          </a:p>
          <a:p>
            <a:pPr marL="1016000" lvl="1" indent="-457200">
              <a:spcBef>
                <a:spcPts val="600"/>
              </a:spcBef>
              <a:buClr>
                <a:srgbClr val="841439"/>
              </a:buClr>
              <a:buFont typeface="+mj-lt"/>
              <a:buAutoNum type="alphaLcParenR"/>
            </a:pPr>
            <a:r>
              <a:rPr lang="en-US" sz="2400" dirty="0" err="1"/>
              <a:t>Wird</a:t>
            </a:r>
            <a:r>
              <a:rPr lang="en-US" sz="2400" dirty="0"/>
              <a:t> </a:t>
            </a:r>
            <a:r>
              <a:rPr lang="en-US" sz="2400" dirty="0" err="1"/>
              <a:t>bei</a:t>
            </a:r>
            <a:r>
              <a:rPr lang="en-US" sz="2400" dirty="0"/>
              <a:t> der </a:t>
            </a:r>
            <a:r>
              <a:rPr lang="en-US" sz="2400" dirty="0" err="1"/>
              <a:t>Programmausführung</a:t>
            </a:r>
            <a:r>
              <a:rPr lang="en-US" sz="2400" dirty="0"/>
              <a:t> </a:t>
            </a:r>
            <a:r>
              <a:rPr lang="en-US" sz="2400" dirty="0" err="1"/>
              <a:t>interpretiert</a:t>
            </a:r>
            <a:r>
              <a:rPr lang="en-US" sz="2400" dirty="0"/>
              <a:t>  (</a:t>
            </a:r>
            <a:r>
              <a:rPr lang="en-US" sz="2400" i="1" dirty="0"/>
              <a:t>Runtime</a:t>
            </a:r>
            <a:r>
              <a:rPr lang="en-US" sz="2400" dirty="0"/>
              <a:t>)</a:t>
            </a:r>
          </a:p>
          <a:p>
            <a:pPr lvl="0" indent="-355600">
              <a:spcBef>
                <a:spcPts val="600"/>
              </a:spcBef>
              <a:buClr>
                <a:srgbClr val="841439"/>
              </a:buClr>
              <a:buFont typeface="Arial"/>
              <a:buChar char="●"/>
            </a:pPr>
            <a:r>
              <a:rPr lang="en-US" sz="2400" b="1" dirty="0"/>
              <a:t>Qt Quick Application</a:t>
            </a:r>
            <a:br>
              <a:rPr lang="en-US" sz="2400" dirty="0"/>
            </a:br>
            <a:r>
              <a:rPr lang="en-US" sz="2400" dirty="0"/>
              <a:t>.QML – </a:t>
            </a:r>
            <a:r>
              <a:rPr lang="en-US" sz="2400" dirty="0" err="1"/>
              <a:t>Datei</a:t>
            </a:r>
            <a:r>
              <a:rPr lang="en-US" sz="2400" dirty="0"/>
              <a:t>, JSON Format (Qt Quick, Qt 5, Qt 6)</a:t>
            </a:r>
          </a:p>
          <a:p>
            <a:pPr lvl="1" indent="-355600">
              <a:spcBef>
                <a:spcPts val="600"/>
              </a:spcBef>
              <a:buClr>
                <a:srgbClr val="841439"/>
              </a:buClr>
              <a:buFont typeface="Arial"/>
              <a:buChar char="●"/>
            </a:pPr>
            <a:r>
              <a:rPr lang="en-US" sz="2400" dirty="0" err="1"/>
              <a:t>Wird</a:t>
            </a:r>
            <a:r>
              <a:rPr lang="en-US" sz="2400" dirty="0"/>
              <a:t> </a:t>
            </a:r>
            <a:r>
              <a:rPr lang="en-US" sz="2400" dirty="0" err="1"/>
              <a:t>bei</a:t>
            </a:r>
            <a:r>
              <a:rPr lang="en-US" sz="2400" dirty="0"/>
              <a:t> der </a:t>
            </a:r>
            <a:r>
              <a:rPr lang="en-US" sz="2400" dirty="0" err="1"/>
              <a:t>Programmausführung</a:t>
            </a:r>
            <a:r>
              <a:rPr lang="en-US" sz="2400" dirty="0"/>
              <a:t> </a:t>
            </a:r>
            <a:r>
              <a:rPr lang="en-US" sz="2400" dirty="0" err="1"/>
              <a:t>interpretiert</a:t>
            </a:r>
            <a:r>
              <a:rPr lang="en-US" sz="2400" dirty="0"/>
              <a:t> </a:t>
            </a:r>
          </a:p>
          <a:p>
            <a:pPr lvl="1" indent="-355600">
              <a:spcBef>
                <a:spcPts val="600"/>
              </a:spcBef>
              <a:buClr>
                <a:srgbClr val="841439"/>
              </a:buClr>
              <a:buFont typeface="Arial"/>
              <a:buChar char="●"/>
            </a:pPr>
            <a:r>
              <a:rPr lang="en-US" sz="2400" dirty="0" err="1"/>
              <a:t>Erlaubt</a:t>
            </a:r>
            <a:r>
              <a:rPr lang="en-US" sz="2400" dirty="0"/>
              <a:t> styling </a:t>
            </a:r>
            <a:r>
              <a:rPr lang="en-US" sz="2400" dirty="0" err="1"/>
              <a:t>ähnlich</a:t>
            </a:r>
            <a:r>
              <a:rPr lang="en-US" sz="2400" dirty="0"/>
              <a:t> </a:t>
            </a:r>
            <a:r>
              <a:rPr lang="en-US" sz="2400" dirty="0" err="1"/>
              <a:t>wie</a:t>
            </a:r>
            <a:r>
              <a:rPr lang="en-US" sz="2400" dirty="0"/>
              <a:t> CSS (Web)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036F5-6DF6-CA40-B113-D3972CD091B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33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355757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94B9-3760-2842-86C8-C5444665B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50" y="2856583"/>
            <a:ext cx="8228818" cy="1144834"/>
          </a:xfrm>
        </p:spPr>
        <p:txBody>
          <a:bodyPr/>
          <a:lstStyle/>
          <a:p>
            <a:r>
              <a:rPr lang="en-US" sz="8708" b="1" dirty="0">
                <a:latin typeface="Bradley Hand ITC" panose="03070402050302030203" pitchFamily="66" charset="77"/>
              </a:rPr>
              <a:t>Qt Widget Application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5E4E6-3968-F141-9533-5FFAA7BED91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34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4261837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4EE0-5F67-454C-814A-99A244803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00" cy="737893"/>
          </a:xfrm>
        </p:spPr>
        <p:txBody>
          <a:bodyPr/>
          <a:lstStyle/>
          <a:p>
            <a:r>
              <a:rPr lang="en-US" b="1" dirty="0"/>
              <a:t>Qt Creator – </a:t>
            </a:r>
            <a:r>
              <a:rPr lang="en-US" b="1" dirty="0" err="1"/>
              <a:t>Grafische</a:t>
            </a:r>
            <a:r>
              <a:rPr lang="en-US" b="1" dirty="0"/>
              <a:t> </a:t>
            </a:r>
            <a:r>
              <a:rPr lang="en-US" b="1" dirty="0" err="1"/>
              <a:t>Entwicklungsumgebung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3A1CC-1B2F-F84E-923C-CC7BD59A9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690B9-EC9F-CF41-8571-8379034C0E6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35</a:t>
            </a:fld>
            <a:endParaRPr lang="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836F2-3CC5-9A4F-9B8E-C3D0AAC9DF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8" t="5466" r="5779" b="10725"/>
          <a:stretch/>
        </p:blipFill>
        <p:spPr>
          <a:xfrm>
            <a:off x="531157" y="1011245"/>
            <a:ext cx="8080730" cy="557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79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4EE0-5F67-454C-814A-99A244803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00" cy="737893"/>
          </a:xfrm>
        </p:spPr>
        <p:txBody>
          <a:bodyPr/>
          <a:lstStyle/>
          <a:p>
            <a:r>
              <a:rPr lang="en-US" b="1" dirty="0"/>
              <a:t>Qt Creator – </a:t>
            </a:r>
            <a:r>
              <a:rPr lang="en-US" b="1" dirty="0" err="1"/>
              <a:t>Grafische</a:t>
            </a:r>
            <a:r>
              <a:rPr lang="en-US" b="1" dirty="0"/>
              <a:t> </a:t>
            </a:r>
            <a:r>
              <a:rPr lang="en-US" b="1" dirty="0" err="1"/>
              <a:t>Entwicklungsumgebung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3A1CC-1B2F-F84E-923C-CC7BD59A9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690B9-EC9F-CF41-8571-8379034C0E6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36</a:t>
            </a:fld>
            <a:endParaRPr lang="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A98E4-8130-3941-9980-572D04BBB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2" t="3361" r="2714" b="5421"/>
          <a:stretch/>
        </p:blipFill>
        <p:spPr>
          <a:xfrm>
            <a:off x="256901" y="1011245"/>
            <a:ext cx="8660675" cy="52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62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4EE0-5F67-454C-814A-99A244803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00" cy="737893"/>
          </a:xfrm>
        </p:spPr>
        <p:txBody>
          <a:bodyPr/>
          <a:lstStyle/>
          <a:p>
            <a:r>
              <a:rPr lang="en-US" b="1" dirty="0"/>
              <a:t>Qt Creator – </a:t>
            </a:r>
            <a:r>
              <a:rPr lang="en-US" b="1" dirty="0" err="1"/>
              <a:t>Grafische</a:t>
            </a:r>
            <a:r>
              <a:rPr lang="en-US" b="1" dirty="0"/>
              <a:t> </a:t>
            </a:r>
            <a:r>
              <a:rPr lang="en-US" b="1" dirty="0" err="1"/>
              <a:t>Entwicklungsumgebung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3A1CC-1B2F-F84E-923C-CC7BD59A9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690B9-EC9F-CF41-8571-8379034C0E6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37</a:t>
            </a:fld>
            <a:endParaRPr lang="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2884A1-DC41-6142-A3DD-DD63C5924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915"/>
            <a:ext cx="9144000" cy="594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64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4EE0-5F67-454C-814A-99A244803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00" cy="737893"/>
          </a:xfrm>
        </p:spPr>
        <p:txBody>
          <a:bodyPr/>
          <a:lstStyle/>
          <a:p>
            <a:r>
              <a:rPr lang="en-US" b="1" dirty="0"/>
              <a:t>Qt Creator – </a:t>
            </a:r>
            <a:r>
              <a:rPr lang="en-US" b="1" dirty="0" err="1"/>
              <a:t>Grafische</a:t>
            </a:r>
            <a:r>
              <a:rPr lang="en-US" b="1" dirty="0"/>
              <a:t> </a:t>
            </a:r>
            <a:r>
              <a:rPr lang="en-US" b="1" dirty="0" err="1"/>
              <a:t>Entwicklungsumgebung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3A1CC-1B2F-F84E-923C-CC7BD59A9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690B9-EC9F-CF41-8571-8379034C0E6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38</a:t>
            </a:fld>
            <a:endParaRPr lang="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63022-FAEB-284F-8C98-F42F25546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0" t="4522" r="5010" b="9222"/>
          <a:stretch/>
        </p:blipFill>
        <p:spPr>
          <a:xfrm>
            <a:off x="457172" y="1011245"/>
            <a:ext cx="8302695" cy="503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23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F959D-461F-2F4F-9716-16C05ECB6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408" y="1397479"/>
            <a:ext cx="8686800" cy="502057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b="1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&lt;?xml</a:t>
            </a: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version=</a:t>
            </a:r>
            <a:r>
              <a:rPr lang="en-RU" sz="14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"1.0"</a:t>
            </a: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encoding=</a:t>
            </a:r>
            <a:r>
              <a:rPr lang="en-RU" sz="14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"UTF-8"</a:t>
            </a:r>
            <a:r>
              <a:rPr lang="en-RU" sz="1400" b="1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?&gt;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version=</a:t>
            </a:r>
            <a:r>
              <a:rPr lang="en-RU" sz="14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"4.0"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&gt;MainWindow&lt;/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widget</a:t>
            </a: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</a:t>
            </a:r>
            <a:r>
              <a:rPr lang="en-RU" sz="14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"QMainWindow"</a:t>
            </a: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name=</a:t>
            </a:r>
            <a:r>
              <a:rPr lang="en-RU" sz="14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"MainWindow"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property</a:t>
            </a: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name=</a:t>
            </a:r>
            <a:r>
              <a:rPr lang="en-RU" sz="14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"geometry"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rect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&gt;0&lt;/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&gt;0&lt;/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&gt;800&lt;/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&gt;600&lt;/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rect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property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property</a:t>
            </a: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name=</a:t>
            </a:r>
            <a:r>
              <a:rPr lang="en-RU" sz="14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"windowTitle"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&gt;Hauptfenster&lt;/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property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widget</a:t>
            </a: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</a:t>
            </a:r>
            <a:r>
              <a:rPr lang="en-RU" sz="14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"QWidget"</a:t>
            </a: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name=</a:t>
            </a:r>
            <a:r>
              <a:rPr lang="en-RU" sz="14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"centralwidget"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widget</a:t>
            </a: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</a:t>
            </a:r>
            <a:r>
              <a:rPr lang="en-RU" sz="14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"QMenuBar"</a:t>
            </a: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name=</a:t>
            </a:r>
            <a:r>
              <a:rPr lang="en-RU" sz="14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"menubar"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widget</a:t>
            </a: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class=</a:t>
            </a:r>
            <a:r>
              <a:rPr lang="en-RU" sz="14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"QStatusBar"</a:t>
            </a: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name=</a:t>
            </a:r>
            <a:r>
              <a:rPr lang="en-RU" sz="14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"statusbar"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widget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connections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RU" sz="14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en-RU" sz="14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de-DE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RU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lang="en-US" sz="1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42B71-11AA-E84A-97CD-B7888A725AE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39</a:t>
            </a:fld>
            <a:endParaRPr lang="d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D09C17-970C-ED4A-AE76-3E823641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00" cy="737893"/>
          </a:xfrm>
        </p:spPr>
        <p:txBody>
          <a:bodyPr/>
          <a:lstStyle/>
          <a:p>
            <a:r>
              <a:rPr lang="en-US" b="1" dirty="0" err="1"/>
              <a:t>Beispiel</a:t>
            </a:r>
            <a:r>
              <a:rPr lang="en-US" b="1" dirty="0"/>
              <a:t> UI </a:t>
            </a:r>
            <a:r>
              <a:rPr lang="en-US" b="1" dirty="0" err="1"/>
              <a:t>Datei</a:t>
            </a:r>
            <a:r>
              <a:rPr lang="en-US" b="1" dirty="0"/>
              <a:t> – ”</a:t>
            </a:r>
            <a:r>
              <a:rPr lang="en-US" b="1" dirty="0" err="1"/>
              <a:t>mainwindow.ui</a:t>
            </a:r>
            <a:r>
              <a:rPr lang="en-US" b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3271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5E4E6-3968-F141-9533-5FFAA7BED91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4</a:t>
            </a:fld>
            <a:endParaRPr lang="de"/>
          </a:p>
        </p:txBody>
      </p:sp>
      <p:pic>
        <p:nvPicPr>
          <p:cNvPr id="1027" name="Picture 3" descr="page1image49388864">
            <a:extLst>
              <a:ext uri="{FF2B5EF4-FFF2-40B4-BE49-F238E27FC236}">
                <a16:creationId xmlns:a16="http://schemas.microsoft.com/office/drawing/2014/main" id="{D5D36EDF-CA45-DED2-01F8-FC24D3E79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802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1image63144944">
            <a:extLst>
              <a:ext uri="{FF2B5EF4-FFF2-40B4-BE49-F238E27FC236}">
                <a16:creationId xmlns:a16="http://schemas.microsoft.com/office/drawing/2014/main" id="{8B60441D-0DB1-EF37-778B-C5D67703E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9495"/>
          <a:stretch/>
        </p:blipFill>
        <p:spPr bwMode="auto">
          <a:xfrm>
            <a:off x="0" y="0"/>
            <a:ext cx="91935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18131A-3A15-2D63-AE00-A2808F1C7907}"/>
              </a:ext>
            </a:extLst>
          </p:cNvPr>
          <p:cNvSpPr txBox="1"/>
          <p:nvPr/>
        </p:nvSpPr>
        <p:spPr>
          <a:xfrm>
            <a:off x="1584643" y="2578878"/>
            <a:ext cx="4655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3600" dirty="0">
                <a:latin typeface="Berlin Sans FB" panose="020E0602020502020306" pitchFamily="34" charset="77"/>
              </a:rPr>
              <a:t>Guten Morgen, Marius!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B0172-6D4E-E8B3-4FF2-83DCA87CB6C4}"/>
              </a:ext>
            </a:extLst>
          </p:cNvPr>
          <p:cNvSpPr txBox="1"/>
          <p:nvPr/>
        </p:nvSpPr>
        <p:spPr>
          <a:xfrm>
            <a:off x="1284460" y="5864353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3600" dirty="0">
                <a:latin typeface="Berlin Sans FB" panose="020E0602020502020306" pitchFamily="34" charset="77"/>
              </a:rPr>
              <a:t>Hallo, Herr - 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37359-7393-9AE2-9468-ED597BD161CE}"/>
              </a:ext>
            </a:extLst>
          </p:cNvPr>
          <p:cNvSpPr txBox="1"/>
          <p:nvPr/>
        </p:nvSpPr>
        <p:spPr>
          <a:xfrm>
            <a:off x="1441478" y="3105834"/>
            <a:ext cx="6385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3600" dirty="0">
                <a:latin typeface="Berlin Sans FB" panose="020E0602020502020306" pitchFamily="34" charset="77"/>
              </a:rPr>
              <a:t>Guten Abend, Frau Moldovean!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C160E-1970-64FF-A9B5-780FEC66D19B}"/>
              </a:ext>
            </a:extLst>
          </p:cNvPr>
          <p:cNvCxnSpPr/>
          <p:nvPr/>
        </p:nvCxnSpPr>
        <p:spPr>
          <a:xfrm flipV="1">
            <a:off x="1284460" y="5864353"/>
            <a:ext cx="2751831" cy="646331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485BCD-381B-098D-8070-D45EA05FD1A0}"/>
              </a:ext>
            </a:extLst>
          </p:cNvPr>
          <p:cNvSpPr txBox="1"/>
          <p:nvPr/>
        </p:nvSpPr>
        <p:spPr>
          <a:xfrm>
            <a:off x="1441478" y="4131795"/>
            <a:ext cx="3855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3600" dirty="0">
                <a:latin typeface="Berlin Sans FB" panose="020E0602020502020306" pitchFamily="34" charset="77"/>
              </a:rPr>
              <a:t>Hallo, Herr Lehrer!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ED4C1-1C24-511B-C622-7322000E2B4F}"/>
              </a:ext>
            </a:extLst>
          </p:cNvPr>
          <p:cNvSpPr txBox="1"/>
          <p:nvPr/>
        </p:nvSpPr>
        <p:spPr>
          <a:xfrm>
            <a:off x="1441477" y="4677325"/>
            <a:ext cx="4376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3600" dirty="0">
                <a:latin typeface="Berlin Sans FB" panose="020E0602020502020306" pitchFamily="34" charset="77"/>
              </a:rPr>
              <a:t>Hallo, Frau Professor!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1CD090-9F68-8B85-F57F-BD93F3CCE6FE}"/>
              </a:ext>
            </a:extLst>
          </p:cNvPr>
          <p:cNvSpPr txBox="1"/>
          <p:nvPr/>
        </p:nvSpPr>
        <p:spPr>
          <a:xfrm>
            <a:off x="4202886" y="5869186"/>
            <a:ext cx="370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3600" dirty="0">
                <a:latin typeface="Berlin Sans FB" panose="020E0602020502020306" pitchFamily="34" charset="77"/>
              </a:rPr>
              <a:t>Geht klar, Herr - !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CBDC2D-431D-5B4B-6B27-DD41ACC1692F}"/>
              </a:ext>
            </a:extLst>
          </p:cNvPr>
          <p:cNvCxnSpPr/>
          <p:nvPr/>
        </p:nvCxnSpPr>
        <p:spPr>
          <a:xfrm flipV="1">
            <a:off x="4202886" y="5869186"/>
            <a:ext cx="2751831" cy="646331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929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94B9-3760-2842-86C8-C5444665B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50" y="2856583"/>
            <a:ext cx="8228818" cy="1144834"/>
          </a:xfrm>
        </p:spPr>
        <p:txBody>
          <a:bodyPr/>
          <a:lstStyle/>
          <a:p>
            <a:r>
              <a:rPr lang="en-US" sz="8708" b="1" dirty="0">
                <a:latin typeface="Bradley Hand ITC" panose="03070402050302030203" pitchFamily="66" charset="77"/>
              </a:rPr>
              <a:t>Qt Quick Application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5E4E6-3968-F141-9533-5FFAA7BED91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40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596182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4EE0-5F67-454C-814A-99A244803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00" cy="737893"/>
          </a:xfrm>
        </p:spPr>
        <p:txBody>
          <a:bodyPr/>
          <a:lstStyle/>
          <a:p>
            <a:r>
              <a:rPr lang="en-US" b="1" dirty="0"/>
              <a:t>Qt Creator – </a:t>
            </a:r>
            <a:r>
              <a:rPr lang="en-US" b="1" dirty="0" err="1"/>
              <a:t>Grafische</a:t>
            </a:r>
            <a:r>
              <a:rPr lang="en-US" b="1" dirty="0"/>
              <a:t> </a:t>
            </a:r>
            <a:r>
              <a:rPr lang="en-US" b="1" dirty="0" err="1"/>
              <a:t>Entwicklungsumgebung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3A1CC-1B2F-F84E-923C-CC7BD59A9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690B9-EC9F-CF41-8571-8379034C0E6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41</a:t>
            </a:fld>
            <a:endParaRPr lang="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B35DA3-977C-D745-8F6D-B4D0A77B7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8" y="628876"/>
            <a:ext cx="9144000" cy="608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68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4EE0-5F67-454C-814A-99A244803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00" cy="737893"/>
          </a:xfrm>
        </p:spPr>
        <p:txBody>
          <a:bodyPr/>
          <a:lstStyle/>
          <a:p>
            <a:r>
              <a:rPr lang="en-US" b="1" dirty="0"/>
              <a:t>Qt Creator – </a:t>
            </a:r>
            <a:r>
              <a:rPr lang="en-US" b="1" dirty="0" err="1"/>
              <a:t>Grafische</a:t>
            </a:r>
            <a:r>
              <a:rPr lang="en-US" b="1" dirty="0"/>
              <a:t> </a:t>
            </a:r>
            <a:r>
              <a:rPr lang="en-US" b="1" dirty="0" err="1"/>
              <a:t>Entwicklungsumgebung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3A1CC-1B2F-F84E-923C-CC7BD59A9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690B9-EC9F-CF41-8571-8379034C0E6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42</a:t>
            </a:fld>
            <a:endParaRPr lang="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BCFC2-C0BE-044C-A9E3-69F8867B2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9" t="4707" r="5010" b="9475"/>
          <a:stretch/>
        </p:blipFill>
        <p:spPr>
          <a:xfrm>
            <a:off x="457172" y="1011245"/>
            <a:ext cx="8228700" cy="540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16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690B9-EC9F-CF41-8571-8379034C0E6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43</a:t>
            </a:fld>
            <a:endParaRPr lang="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90059E-2F16-A74B-8801-935A362CF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0"/>
            <a:ext cx="6502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72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42B71-11AA-E84A-97CD-B7888A725AE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44</a:t>
            </a:fld>
            <a:endParaRPr lang="d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D09C17-970C-ED4A-AE76-3E823641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00" cy="737893"/>
          </a:xfrm>
        </p:spPr>
        <p:txBody>
          <a:bodyPr/>
          <a:lstStyle/>
          <a:p>
            <a:r>
              <a:rPr lang="en-US" b="1" dirty="0" err="1"/>
              <a:t>Beispiel</a:t>
            </a:r>
            <a:r>
              <a:rPr lang="en-US" b="1" dirty="0"/>
              <a:t> QML </a:t>
            </a:r>
            <a:r>
              <a:rPr lang="en-US" b="1" dirty="0" err="1"/>
              <a:t>Datei</a:t>
            </a:r>
            <a:r>
              <a:rPr lang="en-US" b="1" dirty="0"/>
              <a:t> – ”</a:t>
            </a:r>
            <a:r>
              <a:rPr lang="en-US" b="1" dirty="0" err="1"/>
              <a:t>main.qml</a:t>
            </a:r>
            <a:r>
              <a:rPr lang="en-US" b="1" dirty="0"/>
              <a:t>”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306A274E-154F-BE41-B833-BE1A5E47C9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8438" y="1083786"/>
            <a:ext cx="7273145" cy="5647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import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QtQuick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2.12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import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QtQuick.Controls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2.12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ApplicationWindow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title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1" u="none" strike="noStrike" cap="none" normalizeH="0" baseline="0" dirty="0">
                <a:ln>
                  <a:noFill/>
                </a:ln>
                <a:solidFill>
                  <a:srgbClr val="0055A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qsTr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"Hello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World"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width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400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height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400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menuBar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MenuBar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Menu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title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1" u="none" strike="noStrike" cap="none" normalizeH="0" baseline="0" dirty="0">
                <a:ln>
                  <a:noFill/>
                </a:ln>
                <a:solidFill>
                  <a:srgbClr val="0055A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qsTr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"File"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MenuItem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1" u="none" strike="noStrike" cap="none" normalizeH="0" baseline="0" dirty="0">
                <a:ln>
                  <a:noFill/>
                </a:ln>
                <a:solidFill>
                  <a:srgbClr val="0055A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qsTr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"&amp;Open"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onTriggered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1" u="none" strike="noStrike" cap="none" normalizeH="0" baseline="0" dirty="0">
                <a:ln>
                  <a:noFill/>
                </a:ln>
                <a:solidFill>
                  <a:srgbClr val="0055A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console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.log(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"Open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action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triggered"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MenuItem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1" u="none" strike="noStrike" cap="none" normalizeH="0" baseline="0" dirty="0">
                <a:ln>
                  <a:noFill/>
                </a:ln>
                <a:solidFill>
                  <a:srgbClr val="0055A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qsTr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"Exit"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onTriggered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1" u="none" strike="noStrike" cap="none" normalizeH="0" baseline="0" dirty="0">
                <a:ln>
                  <a:noFill/>
                </a:ln>
                <a:solidFill>
                  <a:srgbClr val="0055A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Qt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.quit();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//Content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Area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Button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1" u="none" strike="noStrike" cap="none" normalizeH="0" baseline="0" dirty="0">
                <a:ln>
                  <a:noFill/>
                </a:ln>
                <a:solidFill>
                  <a:srgbClr val="0055AF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qsTr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"Hello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World"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anchors.horizontalCenter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parent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.horizontalCenter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anchors.verticalCenter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RU" altLang="en-RU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parent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.verticalCenter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en-RU" altLang="en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80806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690B9-EC9F-CF41-8571-8379034C0E6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45</a:t>
            </a:fld>
            <a:endParaRPr lang="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6C90D-AFC1-624D-8080-1037A8E59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0"/>
            <a:ext cx="6502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13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94B9-3760-2842-86C8-C5444665B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50" y="2856583"/>
            <a:ext cx="8228818" cy="1144834"/>
          </a:xfrm>
        </p:spPr>
        <p:txBody>
          <a:bodyPr/>
          <a:lstStyle/>
          <a:p>
            <a:r>
              <a:rPr lang="en-US" sz="8708" b="1" dirty="0" err="1">
                <a:latin typeface="Bradley Hand ITC" panose="03070402050302030203" pitchFamily="66" charset="77"/>
              </a:rPr>
              <a:t>Fragen</a:t>
            </a:r>
            <a:r>
              <a:rPr lang="en-US" sz="8708" b="1" dirty="0">
                <a:latin typeface="Bradley Hand ITC" panose="03070402050302030203" pitchFamily="66" charset="77"/>
              </a:rPr>
              <a:t> und </a:t>
            </a:r>
            <a:r>
              <a:rPr lang="en-US" sz="8708" b="1" dirty="0" err="1">
                <a:latin typeface="Bradley Hand ITC" panose="03070402050302030203" pitchFamily="66" charset="77"/>
              </a:rPr>
              <a:t>Antworten</a:t>
            </a:r>
            <a:endParaRPr lang="en-US" sz="8708" b="1" dirty="0">
              <a:latin typeface="Bradley Hand ITC" panose="03070402050302030203" pitchFamily="66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5E4E6-3968-F141-9533-5FFAA7BED91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46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274502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94B9-3760-2842-86C8-C5444665B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50" y="2856583"/>
            <a:ext cx="8228818" cy="1144834"/>
          </a:xfrm>
        </p:spPr>
        <p:txBody>
          <a:bodyPr/>
          <a:lstStyle/>
          <a:p>
            <a:r>
              <a:rPr lang="en-US" sz="8000" b="1" dirty="0" err="1">
                <a:latin typeface="Bradley Hand ITC" panose="03070402050302030203" pitchFamily="66" charset="77"/>
              </a:rPr>
              <a:t>Wiederholung</a:t>
            </a:r>
            <a:r>
              <a:rPr lang="en-US" sz="8000" b="1" dirty="0">
                <a:latin typeface="Bradley Hand ITC" panose="03070402050302030203" pitchFamily="66" charset="77"/>
              </a:rPr>
              <a:t> - UML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5E4E6-3968-F141-9533-5FFAA7BED91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5</a:t>
            </a:fld>
            <a:endParaRPr lang="de"/>
          </a:p>
        </p:txBody>
      </p:sp>
      <p:sp>
        <p:nvSpPr>
          <p:cNvPr id="4" name="Google Shape;143;p15">
            <a:extLst>
              <a:ext uri="{FF2B5EF4-FFF2-40B4-BE49-F238E27FC236}">
                <a16:creationId xmlns:a16="http://schemas.microsoft.com/office/drawing/2014/main" id="{8BE4D5D8-198C-D593-B204-56FD1622DDC7}"/>
              </a:ext>
            </a:extLst>
          </p:cNvPr>
          <p:cNvSpPr txBox="1"/>
          <p:nvPr/>
        </p:nvSpPr>
        <p:spPr>
          <a:xfrm>
            <a:off x="387715" y="6562786"/>
            <a:ext cx="75855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25" tIns="95625" rIns="95625" bIns="95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dirty="0">
                <a:solidFill>
                  <a:srgbClr val="3F3F3F"/>
                </a:solidFill>
              </a:rPr>
              <a:t>Objektorientierte  Programmierung 2022</a:t>
            </a:r>
            <a:endParaRPr sz="8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514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body" idx="1"/>
          </p:nvPr>
        </p:nvSpPr>
        <p:spPr>
          <a:xfrm>
            <a:off x="103367" y="1418152"/>
            <a:ext cx="6052485" cy="3978000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de-DE" dirty="0"/>
              <a:t>Vererbung</a:t>
            </a:r>
          </a:p>
          <a:p>
            <a:pPr lvl="1" indent="-381000">
              <a:spcBef>
                <a:spcPts val="500"/>
              </a:spcBef>
              <a:buSzPts val="2400"/>
              <a:buChar char="●"/>
            </a:pPr>
            <a:r>
              <a:rPr lang="de-DE" dirty="0"/>
              <a:t>Basisklasse verallgemeinert Unterklasse(</a:t>
            </a:r>
            <a:r>
              <a:rPr lang="de-DE" dirty="0" err="1"/>
              <a:t>n</a:t>
            </a:r>
            <a:r>
              <a:rPr lang="de-DE" dirty="0"/>
              <a:t>)</a:t>
            </a:r>
          </a:p>
          <a:p>
            <a:pPr lvl="1" indent="-381000">
              <a:spcBef>
                <a:spcPts val="500"/>
              </a:spcBef>
              <a:buSzPts val="2400"/>
              <a:buChar char="●"/>
            </a:pPr>
            <a:r>
              <a:rPr lang="de-DE" dirty="0"/>
              <a:t>Unterklassen spezialisieren Basisklasse</a:t>
            </a:r>
          </a:p>
          <a:p>
            <a:pPr indent="-381000">
              <a:buSzPts val="2400"/>
              <a:buChar char="●"/>
            </a:pPr>
            <a:r>
              <a:rPr lang="de-DE" dirty="0"/>
              <a:t>Aggregation</a:t>
            </a:r>
          </a:p>
          <a:p>
            <a:pPr lvl="1" indent="-381000">
              <a:buSzPts val="2400"/>
              <a:buChar char="●"/>
            </a:pPr>
            <a:r>
              <a:rPr lang="de-DE" dirty="0"/>
              <a:t>Komponenten sind zusammengefasst in Aggregat</a:t>
            </a:r>
            <a:br>
              <a:rPr lang="de-DE" dirty="0"/>
            </a:br>
            <a:r>
              <a:rPr lang="de-DE" i="1" dirty="0"/>
              <a:t>z.B. Motor, Fahrwerk … Auto</a:t>
            </a:r>
          </a:p>
          <a:p>
            <a:pPr indent="-381000">
              <a:buSzPts val="2400"/>
              <a:buChar char="●"/>
            </a:pPr>
            <a:r>
              <a:rPr lang="de-DE" dirty="0"/>
              <a:t>Komposition</a:t>
            </a:r>
          </a:p>
          <a:p>
            <a:pPr lvl="1" indent="-381000">
              <a:buSzPts val="2400"/>
              <a:buChar char="●"/>
            </a:pPr>
            <a:r>
              <a:rPr lang="de-DE" dirty="0"/>
              <a:t>Ganzes besteht aus Teilen, diese existieren nicht unabhängig, </a:t>
            </a:r>
            <a:r>
              <a:rPr lang="de-DE" i="1" dirty="0"/>
              <a:t>z.B. Rechnung … Rechnungszeile</a:t>
            </a:r>
          </a:p>
          <a:p>
            <a:pPr indent="-381000">
              <a:buSzPts val="2400"/>
              <a:buChar char="●"/>
            </a:pPr>
            <a:r>
              <a:rPr lang="de-DE" dirty="0"/>
              <a:t>Assoziation</a:t>
            </a:r>
          </a:p>
          <a:p>
            <a:pPr lvl="1" indent="-381000">
              <a:buSzPts val="2400"/>
              <a:buFont typeface="Noto Sans Symbols"/>
              <a:buChar char="●"/>
            </a:pPr>
            <a:r>
              <a:rPr lang="en-GB" dirty="0" err="1"/>
              <a:t>beliebige</a:t>
            </a:r>
            <a:r>
              <a:rPr lang="en-GB" dirty="0"/>
              <a:t> </a:t>
            </a:r>
            <a:r>
              <a:rPr lang="en-GB" dirty="0" err="1"/>
              <a:t>Beziehung</a:t>
            </a:r>
            <a:r>
              <a:rPr lang="en-GB" dirty="0"/>
              <a:t> </a:t>
            </a:r>
            <a:r>
              <a:rPr lang="en-GB" dirty="0" err="1"/>
              <a:t>zwischen</a:t>
            </a:r>
            <a:r>
              <a:rPr lang="en-GB" dirty="0"/>
              <a:t> </a:t>
            </a:r>
            <a:r>
              <a:rPr lang="en-GB" dirty="0" err="1"/>
              <a:t>Objekten</a:t>
            </a:r>
            <a:r>
              <a:rPr lang="en-GB" dirty="0"/>
              <a:t> </a:t>
            </a:r>
            <a:r>
              <a:rPr lang="en-GB" dirty="0" err="1"/>
              <a:t>zweier</a:t>
            </a:r>
            <a:r>
              <a:rPr lang="en-GB" dirty="0"/>
              <a:t> Klassen</a:t>
            </a:r>
          </a:p>
          <a:p>
            <a:pPr lvl="1" indent="-381000">
              <a:buSzPts val="2400"/>
              <a:buChar char="●"/>
            </a:pPr>
            <a:endParaRPr lang="de-DE" dirty="0"/>
          </a:p>
        </p:txBody>
      </p:sp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Arten von Relationen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C58A8F-41B3-604D-83BF-FD762FDA936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6</a:t>
            </a:fld>
            <a:endParaRPr lang="de"/>
          </a:p>
        </p:txBody>
      </p:sp>
      <p:pic>
        <p:nvPicPr>
          <p:cNvPr id="3074" name="Picture 2" descr="UML Association Aggregation Composition notation">
            <a:extLst>
              <a:ext uri="{FF2B5EF4-FFF2-40B4-BE49-F238E27FC236}">
                <a16:creationId xmlns:a16="http://schemas.microsoft.com/office/drawing/2014/main" id="{6D825A06-49D3-B346-B091-E541A0DE8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038" y="2866247"/>
            <a:ext cx="2905648" cy="326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43;p15">
            <a:extLst>
              <a:ext uri="{FF2B5EF4-FFF2-40B4-BE49-F238E27FC236}">
                <a16:creationId xmlns:a16="http://schemas.microsoft.com/office/drawing/2014/main" id="{B6F9FF86-AF54-36FA-210F-B7161A321E60}"/>
              </a:ext>
            </a:extLst>
          </p:cNvPr>
          <p:cNvSpPr txBox="1"/>
          <p:nvPr/>
        </p:nvSpPr>
        <p:spPr>
          <a:xfrm>
            <a:off x="387715" y="6562786"/>
            <a:ext cx="75855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25" tIns="95625" rIns="95625" bIns="95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dirty="0">
                <a:solidFill>
                  <a:srgbClr val="3F3F3F"/>
                </a:solidFill>
              </a:rPr>
              <a:t>Objektorientierte  Programmierung 2022</a:t>
            </a:r>
            <a:endParaRPr sz="800" dirty="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Beziehungen I</a:t>
            </a:r>
            <a:endParaRPr b="1" dirty="0"/>
          </a:p>
        </p:txBody>
      </p:sp>
      <p:sp>
        <p:nvSpPr>
          <p:cNvPr id="357" name="Google Shape;357;p40"/>
          <p:cNvSpPr txBox="1">
            <a:spLocks noGrp="1"/>
          </p:cNvSpPr>
          <p:nvPr>
            <p:ph type="body" idx="1"/>
          </p:nvPr>
        </p:nvSpPr>
        <p:spPr>
          <a:xfrm>
            <a:off x="457172" y="1604841"/>
            <a:ext cx="8228700" cy="3978000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700" b="1">
                <a:solidFill>
                  <a:srgbClr val="841439"/>
                </a:solidFill>
              </a:rPr>
              <a:t>Vererbung </a:t>
            </a:r>
            <a:r>
              <a:rPr lang="de" sz="2700"/>
              <a:t>(is-a) - jede Instanz der abgeleiteten Klasse ist eine Instanz der Basisklasse.</a:t>
            </a:r>
            <a:endParaRPr sz="27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8" name="Google Shape;3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299" y="3095850"/>
            <a:ext cx="6744601" cy="31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0"/>
          <p:cNvSpPr txBox="1"/>
          <p:nvPr/>
        </p:nvSpPr>
        <p:spPr>
          <a:xfrm>
            <a:off x="444397" y="139455"/>
            <a:ext cx="91749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841439"/>
                </a:solidFill>
              </a:rPr>
              <a:t>UML</a:t>
            </a:r>
            <a:endParaRPr dirty="0">
              <a:solidFill>
                <a:srgbClr val="841439"/>
              </a:solidFill>
            </a:endParaRPr>
          </a:p>
        </p:txBody>
      </p:sp>
      <p:sp>
        <p:nvSpPr>
          <p:cNvPr id="360" name="Google Shape;360;p40"/>
          <p:cNvSpPr txBox="1"/>
          <p:nvPr/>
        </p:nvSpPr>
        <p:spPr>
          <a:xfrm>
            <a:off x="363190" y="6567961"/>
            <a:ext cx="75855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25" tIns="95625" rIns="95625" bIns="95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dirty="0">
                <a:solidFill>
                  <a:srgbClr val="3F3F3F"/>
                </a:solidFill>
              </a:rPr>
              <a:t>Objektorientierte  Programmierung 2023</a:t>
            </a:r>
            <a:endParaRPr sz="800" dirty="0">
              <a:solidFill>
                <a:srgbClr val="3F3F3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E1E606-9C92-7049-89CE-FE9C9574218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7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416250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 b="1" dirty="0"/>
              <a:t>Beziehungen II</a:t>
            </a:r>
            <a:endParaRPr sz="2800" b="1" dirty="0"/>
          </a:p>
        </p:txBody>
      </p:sp>
      <p:sp>
        <p:nvSpPr>
          <p:cNvPr id="339" name="Google Shape;339;p38"/>
          <p:cNvSpPr txBox="1">
            <a:spLocks noGrp="1"/>
          </p:cNvSpPr>
          <p:nvPr>
            <p:ph type="body" idx="1"/>
          </p:nvPr>
        </p:nvSpPr>
        <p:spPr>
          <a:xfrm>
            <a:off x="457172" y="1604841"/>
            <a:ext cx="8228700" cy="3978000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de" sz="2400" b="1" dirty="0">
                <a:solidFill>
                  <a:srgbClr val="841439"/>
                </a:solidFill>
              </a:rPr>
              <a:t>Komposition </a:t>
            </a:r>
            <a:r>
              <a:rPr lang="de" sz="2400" dirty="0"/>
              <a:t>(</a:t>
            </a:r>
            <a:r>
              <a:rPr lang="de" sz="2400" dirty="0" err="1"/>
              <a:t>has</a:t>
            </a:r>
            <a:r>
              <a:rPr lang="de" sz="2400" dirty="0"/>
              <a:t>-a) - wenn Klasse B ist ein Teil von Klasse A, steuert die Klasse A die Lebensdauer von der Instanz der Klasse B. Diese Instanz wird zerstört, wenn die Instanz der Klasse A zerstört wird.</a:t>
            </a:r>
            <a:endParaRPr sz="2400" dirty="0"/>
          </a:p>
        </p:txBody>
      </p:sp>
      <p:pic>
        <p:nvPicPr>
          <p:cNvPr id="340" name="Google Shape;3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862" y="3593150"/>
            <a:ext cx="5897325" cy="28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8"/>
          <p:cNvSpPr txBox="1"/>
          <p:nvPr/>
        </p:nvSpPr>
        <p:spPr>
          <a:xfrm>
            <a:off x="444397" y="139455"/>
            <a:ext cx="91749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841439"/>
                </a:solidFill>
              </a:rPr>
              <a:t>UML</a:t>
            </a:r>
            <a:endParaRPr dirty="0">
              <a:solidFill>
                <a:srgbClr val="841439"/>
              </a:solidFill>
            </a:endParaRPr>
          </a:p>
        </p:txBody>
      </p:sp>
      <p:sp>
        <p:nvSpPr>
          <p:cNvPr id="342" name="Google Shape;342;p38"/>
          <p:cNvSpPr txBox="1"/>
          <p:nvPr/>
        </p:nvSpPr>
        <p:spPr>
          <a:xfrm>
            <a:off x="363190" y="6567961"/>
            <a:ext cx="75855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25" tIns="95625" rIns="95625" bIns="95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dirty="0">
                <a:solidFill>
                  <a:srgbClr val="3F3F3F"/>
                </a:solidFill>
              </a:rPr>
              <a:t>Objektorientierte  Programmierung 2023</a:t>
            </a:r>
            <a:endParaRPr sz="800" dirty="0">
              <a:solidFill>
                <a:srgbClr val="3F3F3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2A0165-BDC2-074B-BC7F-903D50105E5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8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136762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 b="1" dirty="0"/>
              <a:t>Beziehungen III</a:t>
            </a:r>
            <a:endParaRPr sz="2800" b="1" dirty="0"/>
          </a:p>
        </p:txBody>
      </p:sp>
      <p:sp>
        <p:nvSpPr>
          <p:cNvPr id="330" name="Google Shape;330;p37"/>
          <p:cNvSpPr txBox="1">
            <a:spLocks noGrp="1"/>
          </p:cNvSpPr>
          <p:nvPr>
            <p:ph type="body" idx="1"/>
          </p:nvPr>
        </p:nvSpPr>
        <p:spPr>
          <a:xfrm>
            <a:off x="457175" y="1452450"/>
            <a:ext cx="8400300" cy="3978000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457200" lvl="0" indent="-387350" algn="l" rtl="0">
              <a:spcBef>
                <a:spcPts val="500"/>
              </a:spcBef>
              <a:spcAft>
                <a:spcPts val="0"/>
              </a:spcAft>
              <a:buSzPts val="2500"/>
              <a:buChar char="●"/>
            </a:pPr>
            <a:r>
              <a:rPr lang="de" sz="2400" dirty="0"/>
              <a:t>UML-Assoziationen beschreiben Beziehungen struktureller Abhängigkeit zwischen den Klassen.</a:t>
            </a:r>
            <a:endParaRPr sz="2400"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de" sz="2400" dirty="0"/>
              <a:t>Ein Assoziation kann haben:</a:t>
            </a:r>
            <a:endParaRPr sz="2400" dirty="0"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de" sz="2400" dirty="0"/>
              <a:t>Name;</a:t>
            </a:r>
            <a:endParaRPr sz="2400" dirty="0"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de" sz="2400" dirty="0" err="1"/>
              <a:t>Kardinalität</a:t>
            </a:r>
            <a:r>
              <a:rPr lang="de" sz="2400" dirty="0"/>
              <a:t>;</a:t>
            </a:r>
            <a:endParaRPr sz="2400" dirty="0"/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de" sz="2400" dirty="0"/>
              <a:t>Navigierbarkeit (uni / bidirektional).</a:t>
            </a:r>
            <a:endParaRPr sz="2400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7350" algn="l" rtl="0">
              <a:spcBef>
                <a:spcPts val="500"/>
              </a:spcBef>
              <a:spcAft>
                <a:spcPts val="0"/>
              </a:spcAft>
              <a:buSzPts val="2500"/>
              <a:buChar char="●"/>
            </a:pPr>
            <a:r>
              <a:rPr lang="de" sz="2400" b="1" dirty="0">
                <a:solidFill>
                  <a:srgbClr val="841439"/>
                </a:solidFill>
              </a:rPr>
              <a:t>Assoziation </a:t>
            </a:r>
            <a:r>
              <a:rPr lang="de" sz="2400" dirty="0"/>
              <a:t>(</a:t>
            </a:r>
            <a:r>
              <a:rPr lang="de" sz="2400" dirty="0" err="1"/>
              <a:t>knows</a:t>
            </a:r>
            <a:r>
              <a:rPr lang="de" sz="2400" dirty="0"/>
              <a:t>-a) - ist eine Beziehung zwischen zwei Klassen. Eine Klasse </a:t>
            </a:r>
            <a:r>
              <a:rPr lang="de" sz="2400" dirty="0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de" sz="2400" dirty="0"/>
              <a:t> enthält eine Referenz zu einer anderen Klasse </a:t>
            </a:r>
            <a:r>
              <a:rPr lang="de" sz="2400" dirty="0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de" sz="2400" dirty="0"/>
              <a:t>.</a:t>
            </a:r>
            <a:endParaRPr sz="2400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331" name="Google Shape;3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983" y="5599625"/>
            <a:ext cx="5337391" cy="8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7"/>
          <p:cNvSpPr txBox="1"/>
          <p:nvPr/>
        </p:nvSpPr>
        <p:spPr>
          <a:xfrm>
            <a:off x="444397" y="139455"/>
            <a:ext cx="91749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841439"/>
                </a:solidFill>
              </a:rPr>
              <a:t>UML</a:t>
            </a:r>
            <a:endParaRPr dirty="0">
              <a:solidFill>
                <a:srgbClr val="841439"/>
              </a:solidFill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363190" y="6567961"/>
            <a:ext cx="75855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25" tIns="95625" rIns="95625" bIns="95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dirty="0">
                <a:solidFill>
                  <a:srgbClr val="3F3F3F"/>
                </a:solidFill>
              </a:rPr>
              <a:t>Objektorientierte  Programmierung 2023</a:t>
            </a:r>
            <a:endParaRPr sz="800" dirty="0">
              <a:solidFill>
                <a:srgbClr val="3F3F3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E6C3CE-C6EB-284E-8364-56475DFACB1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9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187414857"/>
      </p:ext>
    </p:extLst>
  </p:cSld>
  <p:clrMapOvr>
    <a:masterClrMapping/>
  </p:clrMapOvr>
</p:sld>
</file>

<file path=ppt/theme/theme1.xml><?xml version="1.0" encoding="utf-8"?>
<a:theme xmlns:a="http://schemas.openxmlformats.org/drawingml/2006/main" name="msg systems">
  <a:themeElements>
    <a:clrScheme name="msg neu">
      <a:dk1>
        <a:srgbClr val="000000"/>
      </a:dk1>
      <a:lt1>
        <a:srgbClr val="FFFFFF"/>
      </a:lt1>
      <a:dk2>
        <a:srgbClr val="3F3F3F"/>
      </a:dk2>
      <a:lt2>
        <a:srgbClr val="CBCBCB"/>
      </a:lt2>
      <a:accent1>
        <a:srgbClr val="60A3BC"/>
      </a:accent1>
      <a:accent2>
        <a:srgbClr val="841439"/>
      </a:accent2>
      <a:accent3>
        <a:srgbClr val="1E4A35"/>
      </a:accent3>
      <a:accent4>
        <a:srgbClr val="D08B01"/>
      </a:accent4>
      <a:accent5>
        <a:srgbClr val="8EA499"/>
      </a:accent5>
      <a:accent6>
        <a:srgbClr val="E8B380"/>
      </a:accent6>
      <a:hlink>
        <a:srgbClr val="60A3BC"/>
      </a:hlink>
      <a:folHlink>
        <a:srgbClr val="60A3B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85187AD7AFBB48A224A8B07ACE053D" ma:contentTypeVersion="4" ma:contentTypeDescription="Create a new document." ma:contentTypeScope="" ma:versionID="489ce29bc6687b798383bf5c331f5a75">
  <xsd:schema xmlns:xsd="http://www.w3.org/2001/XMLSchema" xmlns:xs="http://www.w3.org/2001/XMLSchema" xmlns:p="http://schemas.microsoft.com/office/2006/metadata/properties" xmlns:ns2="1c37fe22-94c4-4d54-97aa-198d17529ade" targetNamespace="http://schemas.microsoft.com/office/2006/metadata/properties" ma:root="true" ma:fieldsID="275f90235da396e0a197273e0ac63777" ns2:_="">
    <xsd:import namespace="1c37fe22-94c4-4d54-97aa-198d17529a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37fe22-94c4-4d54-97aa-198d17529a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61E6142-D07E-4284-A43B-D01F45501ABF}"/>
</file>

<file path=customXml/itemProps2.xml><?xml version="1.0" encoding="utf-8"?>
<ds:datastoreItem xmlns:ds="http://schemas.openxmlformats.org/officeDocument/2006/customXml" ds:itemID="{C0997B64-B543-46C2-8036-A7F027BC869C}"/>
</file>

<file path=customXml/itemProps3.xml><?xml version="1.0" encoding="utf-8"?>
<ds:datastoreItem xmlns:ds="http://schemas.openxmlformats.org/officeDocument/2006/customXml" ds:itemID="{E9E49DCC-F2F3-4E78-92D4-6B95A593BAEB}"/>
</file>

<file path=docProps/app.xml><?xml version="1.0" encoding="utf-8"?>
<Properties xmlns="http://schemas.openxmlformats.org/officeDocument/2006/extended-properties" xmlns:vt="http://schemas.openxmlformats.org/officeDocument/2006/docPropsVTypes">
  <TotalTime>27348</TotalTime>
  <Words>1942</Words>
  <Application>Microsoft Macintosh PowerPoint</Application>
  <PresentationFormat>On-screen Show (4:3)</PresentationFormat>
  <Paragraphs>336</Paragraphs>
  <Slides>46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Aharoni</vt:lpstr>
      <vt:lpstr>Arial</vt:lpstr>
      <vt:lpstr>Berlin Sans FB</vt:lpstr>
      <vt:lpstr>Bradley Hand ITC</vt:lpstr>
      <vt:lpstr>Calibri</vt:lpstr>
      <vt:lpstr>Courier New</vt:lpstr>
      <vt:lpstr>Helvetica</vt:lpstr>
      <vt:lpstr>Noto Sans Symbols</vt:lpstr>
      <vt:lpstr>Times New Roman</vt:lpstr>
      <vt:lpstr>msg systems</vt:lpstr>
      <vt:lpstr>PowerPoint Presentation</vt:lpstr>
      <vt:lpstr>Übersicht</vt:lpstr>
      <vt:lpstr>Sprachlehre</vt:lpstr>
      <vt:lpstr>PowerPoint Presentation</vt:lpstr>
      <vt:lpstr>Wiederholung - UML</vt:lpstr>
      <vt:lpstr>Arten von Relationen</vt:lpstr>
      <vt:lpstr>Beziehungen I</vt:lpstr>
      <vt:lpstr>Beziehungen II</vt:lpstr>
      <vt:lpstr>Beziehungen III</vt:lpstr>
      <vt:lpstr>Beziehungen IV</vt:lpstr>
      <vt:lpstr>Beispiel: Aggregation &amp; Komposition</vt:lpstr>
      <vt:lpstr>Beispiel: Anwendungs-Architektur</vt:lpstr>
      <vt:lpstr>Wiederholung Entwurfsmuster</vt:lpstr>
      <vt:lpstr>PowerPoint Presentation</vt:lpstr>
      <vt:lpstr>Model/View Architektur in QT</vt:lpstr>
      <vt:lpstr>Model View Controller (Fortsetzung)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Composite</vt:lpstr>
      <vt:lpstr>Singleton</vt:lpstr>
      <vt:lpstr>sprich „kjut“ – engl. „cute“</vt:lpstr>
      <vt:lpstr>Start mit Qt</vt:lpstr>
      <vt:lpstr>Qt Tool Chain</vt:lpstr>
      <vt:lpstr>Signal &amp; Slot Mechanismus</vt:lpstr>
      <vt:lpstr>Signal &amp; Slot in Qt</vt:lpstr>
      <vt:lpstr>Die Qt Klasse QWidget</vt:lpstr>
      <vt:lpstr>Qt – Minimal Programm</vt:lpstr>
      <vt:lpstr>Qt – Einfaches Programm</vt:lpstr>
      <vt:lpstr>PowerPoint Presentation</vt:lpstr>
      <vt:lpstr>Komposition einer Grafischen Benutzeroberfläche</vt:lpstr>
      <vt:lpstr>Qt Widget Application</vt:lpstr>
      <vt:lpstr>Qt Creator – Grafische Entwicklungsumgebung</vt:lpstr>
      <vt:lpstr>Qt Creator – Grafische Entwicklungsumgebung</vt:lpstr>
      <vt:lpstr>Qt Creator – Grafische Entwicklungsumgebung</vt:lpstr>
      <vt:lpstr>Qt Creator – Grafische Entwicklungsumgebung</vt:lpstr>
      <vt:lpstr>Beispiel UI Datei – ”mainwindow.ui”</vt:lpstr>
      <vt:lpstr>Qt Quick Application</vt:lpstr>
      <vt:lpstr>Qt Creator – Grafische Entwicklungsumgebung</vt:lpstr>
      <vt:lpstr>Qt Creator – Grafische Entwicklungsumgebung</vt:lpstr>
      <vt:lpstr>PowerPoint Presentation</vt:lpstr>
      <vt:lpstr>Beispiel QML Datei – ”main.qml”</vt:lpstr>
      <vt:lpstr>PowerPoint Presentation</vt:lpstr>
      <vt:lpstr>Fragen und Antworten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Dominik Knoll</cp:lastModifiedBy>
  <cp:revision>261</cp:revision>
  <cp:lastPrinted>2021-05-10T22:10:52Z</cp:lastPrinted>
  <dcterms:modified xsi:type="dcterms:W3CDTF">2023-05-23T16:49:38Z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0x0101009F85187AD7AFBB48A224A8B07ACE053D</vt:lpwstr>
  </property>
</Properties>
</file>